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50" r:id="rId2"/>
  </p:sldMasterIdLst>
  <p:notesMasterIdLst>
    <p:notesMasterId r:id="rId28"/>
  </p:notesMasterIdLst>
  <p:sldIdLst>
    <p:sldId id="312" r:id="rId3"/>
    <p:sldId id="327" r:id="rId4"/>
    <p:sldId id="258" r:id="rId5"/>
    <p:sldId id="259" r:id="rId6"/>
    <p:sldId id="261" r:id="rId7"/>
    <p:sldId id="262" r:id="rId8"/>
    <p:sldId id="350" r:id="rId9"/>
    <p:sldId id="267" r:id="rId10"/>
    <p:sldId id="263" r:id="rId11"/>
    <p:sldId id="348" r:id="rId12"/>
    <p:sldId id="349" r:id="rId13"/>
    <p:sldId id="336" r:id="rId14"/>
    <p:sldId id="288" r:id="rId15"/>
    <p:sldId id="342" r:id="rId16"/>
    <p:sldId id="323" r:id="rId17"/>
    <p:sldId id="325" r:id="rId18"/>
    <p:sldId id="302" r:id="rId19"/>
    <p:sldId id="299" r:id="rId20"/>
    <p:sldId id="330" r:id="rId21"/>
    <p:sldId id="329" r:id="rId22"/>
    <p:sldId id="344" r:id="rId23"/>
    <p:sldId id="343" r:id="rId24"/>
    <p:sldId id="333" r:id="rId25"/>
    <p:sldId id="334" r:id="rId26"/>
    <p:sldId id="279" r:id="rId27"/>
  </p:sldIdLst>
  <p:sldSz cx="12192000" cy="6858000"/>
  <p:notesSz cx="6858000" cy="12192000"/>
  <p:embeddedFontLst>
    <p:embeddedFont>
      <p:font typeface="Calibri" panose="020F0502020204030204" pitchFamily="34" charset="0"/>
      <p:regular r:id="rId29"/>
      <p:bold r:id="rId30"/>
      <p:italic r:id="rId31"/>
      <p:boldItalic r:id="rId32"/>
    </p:embeddedFont>
    <p:embeddedFont>
      <p:font typeface="Source Sans Pro" panose="020B0503030403020204" pitchFamily="34" charset="0"/>
      <p:regular r:id="rId33"/>
      <p:bold r:id="rId34"/>
      <p:italic r:id="rId35"/>
      <p:boldItalic r:id="rId36"/>
    </p:embeddedFont>
    <p:embeddedFont>
      <p:font typeface="Source Sans Pro SemiBold" panose="020B0503030403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D72"/>
    <a:srgbClr val="333333"/>
    <a:srgbClr val="1DB050"/>
    <a:srgbClr val="D5D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137"/>
    <p:restoredTop sz="72560"/>
  </p:normalViewPr>
  <p:slideViewPr>
    <p:cSldViewPr snapToGrid="0" snapToObjects="1">
      <p:cViewPr>
        <p:scale>
          <a:sx n="71" d="100"/>
          <a:sy n="71" d="100"/>
        </p:scale>
        <p:origin x="976"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0A21B-2A22-B04C-BB15-F2F804CDE746}" type="doc">
      <dgm:prSet loTypeId="urn:microsoft.com/office/officeart/2005/8/layout/hierarchy1" loCatId="" qsTypeId="urn:microsoft.com/office/officeart/2005/8/quickstyle/simple2" qsCatId="simple" csTypeId="urn:microsoft.com/office/officeart/2005/8/colors/accent1_2" csCatId="accent1" phldr="1"/>
      <dgm:spPr/>
      <dgm:t>
        <a:bodyPr/>
        <a:lstStyle/>
        <a:p>
          <a:endParaRPr lang="en-US"/>
        </a:p>
      </dgm:t>
    </dgm:pt>
    <dgm:pt modelId="{253795E0-62F1-5B47-9C60-B2AACE85D62F}">
      <dgm:prSet phldrT="[Text]" custT="1"/>
      <dgm:spPr>
        <a:ln>
          <a:solidFill>
            <a:srgbClr val="C00000"/>
          </a:solidFill>
        </a:ln>
      </dgm:spPr>
      <dgm:t>
        <a:bodyPr/>
        <a:lstStyle/>
        <a:p>
          <a:r>
            <a:rPr lang="en-US" sz="2100" b="1" dirty="0"/>
            <a:t>2012-2014 Medicare database</a:t>
          </a:r>
        </a:p>
      </dgm:t>
    </dgm:pt>
    <dgm:pt modelId="{6D1D1BFF-2F65-AB42-B7CC-C8DA70F7F7C7}" type="parTrans" cxnId="{91CFF339-66CA-614D-94E1-94D44D24BCDE}">
      <dgm:prSet/>
      <dgm:spPr/>
      <dgm:t>
        <a:bodyPr/>
        <a:lstStyle/>
        <a:p>
          <a:endParaRPr lang="en-US" b="1"/>
        </a:p>
      </dgm:t>
    </dgm:pt>
    <dgm:pt modelId="{1BD2C060-F448-3A40-99C9-23BFC86FD4C3}" type="sibTrans" cxnId="{91CFF339-66CA-614D-94E1-94D44D24BCDE}">
      <dgm:prSet/>
      <dgm:spPr/>
      <dgm:t>
        <a:bodyPr/>
        <a:lstStyle/>
        <a:p>
          <a:endParaRPr lang="en-US" b="1"/>
        </a:p>
      </dgm:t>
    </dgm:pt>
    <dgm:pt modelId="{8A45B66E-F4D2-7A4A-8211-670DE556608C}">
      <dgm:prSet phldrT="[Text]" custT="1"/>
      <dgm:spPr>
        <a:ln>
          <a:solidFill>
            <a:srgbClr val="C00000"/>
          </a:solidFill>
        </a:ln>
      </dgm:spPr>
      <dgm:t>
        <a:bodyPr/>
        <a:lstStyle/>
        <a:p>
          <a:pPr>
            <a:lnSpc>
              <a:spcPct val="100000"/>
            </a:lnSpc>
            <a:spcAft>
              <a:spcPts val="156"/>
            </a:spcAft>
          </a:pPr>
          <a:r>
            <a:rPr lang="en-US" sz="2100" b="1" dirty="0"/>
            <a:t>Medicare-eligible patients treated with ORIF, THA, and HA for closed hip fractures</a:t>
          </a:r>
        </a:p>
      </dgm:t>
    </dgm:pt>
    <dgm:pt modelId="{FBC2175B-5FD6-A642-BC66-8C04CC34C04E}" type="parTrans" cxnId="{436D7062-3BD5-D546-9DA3-DF4F1A3499E2}">
      <dgm:prSet/>
      <dgm:spPr>
        <a:ln>
          <a:solidFill>
            <a:srgbClr val="C00000"/>
          </a:solidFill>
        </a:ln>
      </dgm:spPr>
      <dgm:t>
        <a:bodyPr/>
        <a:lstStyle/>
        <a:p>
          <a:endParaRPr lang="en-US" b="1"/>
        </a:p>
      </dgm:t>
    </dgm:pt>
    <dgm:pt modelId="{E22DE524-8405-ED41-94B7-C0C1EB2D0A22}" type="sibTrans" cxnId="{436D7062-3BD5-D546-9DA3-DF4F1A3499E2}">
      <dgm:prSet/>
      <dgm:spPr/>
      <dgm:t>
        <a:bodyPr/>
        <a:lstStyle/>
        <a:p>
          <a:endParaRPr lang="en-US" b="1"/>
        </a:p>
      </dgm:t>
    </dgm:pt>
    <dgm:pt modelId="{243DB60B-7FEF-FF46-AC4D-BED05CF4FF8C}">
      <dgm:prSet phldrT="[Text]"/>
      <dgm:spPr>
        <a:ln>
          <a:solidFill>
            <a:srgbClr val="C00000"/>
          </a:solidFill>
        </a:ln>
      </dgm:spPr>
      <dgm:t>
        <a:bodyPr/>
        <a:lstStyle/>
        <a:p>
          <a:pPr>
            <a:spcAft>
              <a:spcPts val="156"/>
            </a:spcAft>
          </a:pPr>
          <a:r>
            <a:rPr lang="en-US" b="1" dirty="0"/>
            <a:t>Patients with DCI  </a:t>
          </a:r>
          <a:r>
            <a:rPr lang="en-US" b="1" u="sng" dirty="0"/>
            <a:t>21-40</a:t>
          </a:r>
          <a:endParaRPr lang="en-US" b="1" i="1" u="sng" dirty="0"/>
        </a:p>
      </dgm:t>
    </dgm:pt>
    <dgm:pt modelId="{B55CC98B-EA61-0A41-B936-F45F0733E638}" type="parTrans" cxnId="{89B4CACD-AD21-FD45-AB69-B0632855230E}">
      <dgm:prSet/>
      <dgm:spPr>
        <a:ln>
          <a:solidFill>
            <a:srgbClr val="C00000"/>
          </a:solidFill>
        </a:ln>
      </dgm:spPr>
      <dgm:t>
        <a:bodyPr/>
        <a:lstStyle/>
        <a:p>
          <a:endParaRPr lang="en-US" b="1"/>
        </a:p>
      </dgm:t>
    </dgm:pt>
    <dgm:pt modelId="{C0AE8D52-D970-584C-9D01-B6528675C5C8}" type="sibTrans" cxnId="{89B4CACD-AD21-FD45-AB69-B0632855230E}">
      <dgm:prSet/>
      <dgm:spPr/>
      <dgm:t>
        <a:bodyPr/>
        <a:lstStyle/>
        <a:p>
          <a:endParaRPr lang="en-US" b="1"/>
        </a:p>
      </dgm:t>
    </dgm:pt>
    <dgm:pt modelId="{1EDA0A68-358B-574C-87E2-E74ED29C58DB}">
      <dgm:prSet phldrT="[Text]"/>
      <dgm:spPr>
        <a:ln>
          <a:solidFill>
            <a:srgbClr val="C00000"/>
          </a:solidFill>
        </a:ln>
      </dgm:spPr>
      <dgm:t>
        <a:bodyPr/>
        <a:lstStyle/>
        <a:p>
          <a:pPr>
            <a:spcAft>
              <a:spcPts val="156"/>
            </a:spcAft>
          </a:pPr>
          <a:r>
            <a:rPr lang="en-US" b="1" dirty="0"/>
            <a:t>Patients with DCI    </a:t>
          </a:r>
          <a:r>
            <a:rPr lang="en-US" b="1" u="sng" dirty="0"/>
            <a:t>0-20</a:t>
          </a:r>
        </a:p>
      </dgm:t>
    </dgm:pt>
    <dgm:pt modelId="{93AC9C8E-D156-9449-A1CD-8198EE835911}" type="sibTrans" cxnId="{5BD3EA2A-C544-FA4B-BE94-9A17175584F6}">
      <dgm:prSet/>
      <dgm:spPr/>
      <dgm:t>
        <a:bodyPr/>
        <a:lstStyle/>
        <a:p>
          <a:endParaRPr lang="en-US" b="1"/>
        </a:p>
      </dgm:t>
    </dgm:pt>
    <dgm:pt modelId="{84E4FE45-AD7D-C34E-8C9C-0D05B8870AF1}" type="parTrans" cxnId="{5BD3EA2A-C544-FA4B-BE94-9A17175584F6}">
      <dgm:prSet/>
      <dgm:spPr>
        <a:ln>
          <a:solidFill>
            <a:srgbClr val="C00000"/>
          </a:solidFill>
        </a:ln>
      </dgm:spPr>
      <dgm:t>
        <a:bodyPr/>
        <a:lstStyle/>
        <a:p>
          <a:endParaRPr lang="en-US" b="1"/>
        </a:p>
      </dgm:t>
    </dgm:pt>
    <dgm:pt modelId="{C1B27B3C-4FB2-544C-AAEF-5CB7E84EFF80}">
      <dgm:prSet phldrT="[Text]"/>
      <dgm:spPr>
        <a:ln>
          <a:solidFill>
            <a:srgbClr val="C00000"/>
          </a:solidFill>
        </a:ln>
      </dgm:spPr>
      <dgm:t>
        <a:bodyPr/>
        <a:lstStyle/>
        <a:p>
          <a:pPr>
            <a:spcAft>
              <a:spcPts val="156"/>
            </a:spcAft>
          </a:pPr>
          <a:r>
            <a:rPr lang="en-US" b="1" dirty="0"/>
            <a:t>Patients with DCI  </a:t>
          </a:r>
          <a:r>
            <a:rPr lang="en-US" b="1" u="sng" dirty="0"/>
            <a:t>41-60</a:t>
          </a:r>
          <a:endParaRPr lang="en-US" b="1" i="1" u="sng" dirty="0"/>
        </a:p>
      </dgm:t>
    </dgm:pt>
    <dgm:pt modelId="{8E34763E-6612-4745-9B0C-0A4DF256D6B5}" type="parTrans" cxnId="{C0672788-30EB-5845-B1C9-639692237414}">
      <dgm:prSet/>
      <dgm:spPr>
        <a:ln>
          <a:solidFill>
            <a:schemeClr val="accent2"/>
          </a:solidFill>
        </a:ln>
      </dgm:spPr>
      <dgm:t>
        <a:bodyPr/>
        <a:lstStyle/>
        <a:p>
          <a:endParaRPr lang="en-US" b="1"/>
        </a:p>
      </dgm:t>
    </dgm:pt>
    <dgm:pt modelId="{A8181B65-1D1B-1345-97FA-D0B00508F73E}" type="sibTrans" cxnId="{C0672788-30EB-5845-B1C9-639692237414}">
      <dgm:prSet/>
      <dgm:spPr/>
      <dgm:t>
        <a:bodyPr/>
        <a:lstStyle/>
        <a:p>
          <a:endParaRPr lang="en-US" b="1"/>
        </a:p>
      </dgm:t>
    </dgm:pt>
    <dgm:pt modelId="{852F7A53-1CEA-BB4D-91C7-621681D7C522}">
      <dgm:prSet phldrT="[Text]"/>
      <dgm:spPr>
        <a:ln>
          <a:solidFill>
            <a:srgbClr val="C00000"/>
          </a:solidFill>
        </a:ln>
      </dgm:spPr>
      <dgm:t>
        <a:bodyPr/>
        <a:lstStyle/>
        <a:p>
          <a:pPr>
            <a:lnSpc>
              <a:spcPct val="100000"/>
            </a:lnSpc>
            <a:spcAft>
              <a:spcPts val="156"/>
            </a:spcAft>
          </a:pPr>
          <a:r>
            <a:rPr lang="en-US" b="1" i="1" dirty="0"/>
            <a:t>Patients with DCI  </a:t>
          </a:r>
          <a:r>
            <a:rPr lang="en-US" b="1" i="1" u="sng" dirty="0"/>
            <a:t>61-80</a:t>
          </a:r>
        </a:p>
      </dgm:t>
    </dgm:pt>
    <dgm:pt modelId="{27E7CF8D-2D76-DC49-8020-CC4F02F39329}" type="parTrans" cxnId="{1DE043AE-07B8-344D-A54D-79BBC972B981}">
      <dgm:prSet/>
      <dgm:spPr>
        <a:solidFill>
          <a:schemeClr val="accent2"/>
        </a:solidFill>
        <a:ln>
          <a:solidFill>
            <a:schemeClr val="accent2"/>
          </a:solidFill>
        </a:ln>
      </dgm:spPr>
      <dgm:t>
        <a:bodyPr/>
        <a:lstStyle/>
        <a:p>
          <a:endParaRPr lang="en-US" b="1"/>
        </a:p>
      </dgm:t>
    </dgm:pt>
    <dgm:pt modelId="{EB3A6A2F-255C-E849-B906-BEBD3F0DB491}" type="sibTrans" cxnId="{1DE043AE-07B8-344D-A54D-79BBC972B981}">
      <dgm:prSet/>
      <dgm:spPr/>
      <dgm:t>
        <a:bodyPr/>
        <a:lstStyle/>
        <a:p>
          <a:endParaRPr lang="en-US" b="1"/>
        </a:p>
      </dgm:t>
    </dgm:pt>
    <dgm:pt modelId="{A46174D1-B42A-1C4D-8150-F33A7DF76988}">
      <dgm:prSet phldrT="[Text]"/>
      <dgm:spPr>
        <a:ln>
          <a:solidFill>
            <a:srgbClr val="C00000"/>
          </a:solidFill>
        </a:ln>
      </dgm:spPr>
      <dgm:t>
        <a:bodyPr/>
        <a:lstStyle/>
        <a:p>
          <a:pPr>
            <a:spcAft>
              <a:spcPts val="156"/>
            </a:spcAft>
          </a:pPr>
          <a:r>
            <a:rPr lang="en-US" b="1" i="1" dirty="0"/>
            <a:t>Patients with DCI  </a:t>
          </a:r>
          <a:r>
            <a:rPr lang="en-US" b="1" i="1" u="sng" dirty="0"/>
            <a:t>&gt;80</a:t>
          </a:r>
        </a:p>
      </dgm:t>
    </dgm:pt>
    <dgm:pt modelId="{BD72E750-A28A-EC4C-985A-A7CE3FEC9CA8}" type="parTrans" cxnId="{7D96E025-D398-0840-90F8-829D51D9C011}">
      <dgm:prSet/>
      <dgm:spPr>
        <a:solidFill>
          <a:schemeClr val="accent2"/>
        </a:solidFill>
        <a:ln>
          <a:solidFill>
            <a:schemeClr val="accent2"/>
          </a:solidFill>
        </a:ln>
      </dgm:spPr>
      <dgm:t>
        <a:bodyPr/>
        <a:lstStyle/>
        <a:p>
          <a:endParaRPr lang="en-US" b="1"/>
        </a:p>
      </dgm:t>
    </dgm:pt>
    <dgm:pt modelId="{0956D21F-EE15-BA43-8715-560E018ED0A2}" type="sibTrans" cxnId="{7D96E025-D398-0840-90F8-829D51D9C011}">
      <dgm:prSet/>
      <dgm:spPr/>
      <dgm:t>
        <a:bodyPr/>
        <a:lstStyle/>
        <a:p>
          <a:endParaRPr lang="en-US" b="1"/>
        </a:p>
      </dgm:t>
    </dgm:pt>
    <dgm:pt modelId="{0EAE08D8-ACCA-7841-A9C9-04077C497DF6}">
      <dgm:prSet phldrT="[Text]" custT="1"/>
      <dgm:spPr>
        <a:ln>
          <a:solidFill>
            <a:srgbClr val="C00000"/>
          </a:solidFill>
        </a:ln>
      </dgm:spPr>
      <dgm:t>
        <a:bodyPr/>
        <a:lstStyle/>
        <a:p>
          <a:pPr>
            <a:spcAft>
              <a:spcPts val="156"/>
            </a:spcAft>
          </a:pPr>
          <a:r>
            <a:rPr lang="en-US" sz="2100" b="1" dirty="0"/>
            <a:t>Residential Zip Code Analysis</a:t>
          </a:r>
        </a:p>
      </dgm:t>
    </dgm:pt>
    <dgm:pt modelId="{12C3C015-D733-A342-BAAE-6667AF3B4C64}" type="parTrans" cxnId="{3E330680-FBA2-4D49-9C2D-6AA540987E31}">
      <dgm:prSet/>
      <dgm:spPr>
        <a:ln>
          <a:solidFill>
            <a:schemeClr val="accent2"/>
          </a:solidFill>
        </a:ln>
      </dgm:spPr>
      <dgm:t>
        <a:bodyPr/>
        <a:lstStyle/>
        <a:p>
          <a:endParaRPr lang="en-US" b="1"/>
        </a:p>
      </dgm:t>
    </dgm:pt>
    <dgm:pt modelId="{354175E6-F0AD-B742-92B0-99633EDDCE21}" type="sibTrans" cxnId="{3E330680-FBA2-4D49-9C2D-6AA540987E31}">
      <dgm:prSet/>
      <dgm:spPr/>
      <dgm:t>
        <a:bodyPr/>
        <a:lstStyle/>
        <a:p>
          <a:endParaRPr lang="en-US" b="1"/>
        </a:p>
      </dgm:t>
    </dgm:pt>
    <dgm:pt modelId="{9F79CA18-5A26-E14A-940F-24370CC271A9}" type="pres">
      <dgm:prSet presAssocID="{5F00A21B-2A22-B04C-BB15-F2F804CDE746}" presName="hierChild1" presStyleCnt="0">
        <dgm:presLayoutVars>
          <dgm:chPref val="1"/>
          <dgm:dir/>
          <dgm:animOne val="branch"/>
          <dgm:animLvl val="lvl"/>
          <dgm:resizeHandles/>
        </dgm:presLayoutVars>
      </dgm:prSet>
      <dgm:spPr/>
    </dgm:pt>
    <dgm:pt modelId="{65E10953-7001-3E47-8407-72803BA42F10}" type="pres">
      <dgm:prSet presAssocID="{253795E0-62F1-5B47-9C60-B2AACE85D62F}" presName="hierRoot1" presStyleCnt="0"/>
      <dgm:spPr/>
    </dgm:pt>
    <dgm:pt modelId="{74332F37-0152-2042-8341-7297C91D81D9}" type="pres">
      <dgm:prSet presAssocID="{253795E0-62F1-5B47-9C60-B2AACE85D62F}" presName="composite" presStyleCnt="0"/>
      <dgm:spPr/>
    </dgm:pt>
    <dgm:pt modelId="{C0F04BFF-AE29-E741-A76F-83BE52B8CD8E}" type="pres">
      <dgm:prSet presAssocID="{253795E0-62F1-5B47-9C60-B2AACE85D62F}" presName="background" presStyleLbl="node0" presStyleIdx="0" presStyleCnt="1"/>
      <dgm:spPr>
        <a:solidFill>
          <a:schemeClr val="accent2"/>
        </a:solidFill>
      </dgm:spPr>
    </dgm:pt>
    <dgm:pt modelId="{9E85AD35-C400-CC46-ABCA-402C69823A1B}" type="pres">
      <dgm:prSet presAssocID="{253795E0-62F1-5B47-9C60-B2AACE85D62F}" presName="text" presStyleLbl="fgAcc0" presStyleIdx="0" presStyleCnt="1" custScaleX="190356" custScaleY="86422">
        <dgm:presLayoutVars>
          <dgm:chPref val="3"/>
        </dgm:presLayoutVars>
      </dgm:prSet>
      <dgm:spPr/>
    </dgm:pt>
    <dgm:pt modelId="{A60E65F9-075B-2141-B040-DCF5DEBD85F7}" type="pres">
      <dgm:prSet presAssocID="{253795E0-62F1-5B47-9C60-B2AACE85D62F}" presName="hierChild2" presStyleCnt="0"/>
      <dgm:spPr/>
    </dgm:pt>
    <dgm:pt modelId="{3840D30C-A661-EA4A-852A-E59C12ACD4EF}" type="pres">
      <dgm:prSet presAssocID="{FBC2175B-5FD6-A642-BC66-8C04CC34C04E}" presName="Name10" presStyleLbl="parChTrans1D2" presStyleIdx="0" presStyleCnt="1"/>
      <dgm:spPr/>
    </dgm:pt>
    <dgm:pt modelId="{356C1B03-8E0B-DC4B-9679-E53495918ACF}" type="pres">
      <dgm:prSet presAssocID="{8A45B66E-F4D2-7A4A-8211-670DE556608C}" presName="hierRoot2" presStyleCnt="0"/>
      <dgm:spPr/>
    </dgm:pt>
    <dgm:pt modelId="{706201C8-8E88-984A-A667-E34D172A7297}" type="pres">
      <dgm:prSet presAssocID="{8A45B66E-F4D2-7A4A-8211-670DE556608C}" presName="composite2" presStyleCnt="0"/>
      <dgm:spPr/>
    </dgm:pt>
    <dgm:pt modelId="{BE4E05CF-6DEA-1D42-A734-C65BCAB93E93}" type="pres">
      <dgm:prSet presAssocID="{8A45B66E-F4D2-7A4A-8211-670DE556608C}" presName="background2" presStyleLbl="node2" presStyleIdx="0" presStyleCnt="1"/>
      <dgm:spPr>
        <a:solidFill>
          <a:schemeClr val="accent2"/>
        </a:solidFill>
      </dgm:spPr>
    </dgm:pt>
    <dgm:pt modelId="{4575D8EE-7FFF-4241-B574-03A6767CE5F9}" type="pres">
      <dgm:prSet presAssocID="{8A45B66E-F4D2-7A4A-8211-670DE556608C}" presName="text2" presStyleLbl="fgAcc2" presStyleIdx="0" presStyleCnt="1" custScaleX="188672" custScaleY="114259">
        <dgm:presLayoutVars>
          <dgm:chPref val="3"/>
        </dgm:presLayoutVars>
      </dgm:prSet>
      <dgm:spPr/>
    </dgm:pt>
    <dgm:pt modelId="{192D8B4A-FFDF-E246-AC97-456560E2F94E}" type="pres">
      <dgm:prSet presAssocID="{8A45B66E-F4D2-7A4A-8211-670DE556608C}" presName="hierChild3" presStyleCnt="0"/>
      <dgm:spPr/>
    </dgm:pt>
    <dgm:pt modelId="{7CC30744-C03B-C845-B4D9-43FA2EB41093}" type="pres">
      <dgm:prSet presAssocID="{12C3C015-D733-A342-BAAE-6667AF3B4C64}" presName="Name17" presStyleLbl="parChTrans1D3" presStyleIdx="0" presStyleCnt="1"/>
      <dgm:spPr/>
    </dgm:pt>
    <dgm:pt modelId="{83CB4BE5-DD1D-1949-9388-91E410896675}" type="pres">
      <dgm:prSet presAssocID="{0EAE08D8-ACCA-7841-A9C9-04077C497DF6}" presName="hierRoot3" presStyleCnt="0"/>
      <dgm:spPr/>
    </dgm:pt>
    <dgm:pt modelId="{65775ABE-F767-8C42-B48D-4A4CE3CEF106}" type="pres">
      <dgm:prSet presAssocID="{0EAE08D8-ACCA-7841-A9C9-04077C497DF6}" presName="composite3" presStyleCnt="0"/>
      <dgm:spPr/>
    </dgm:pt>
    <dgm:pt modelId="{EAFEFE35-B4EB-0D48-AFC5-FF7FE85990AD}" type="pres">
      <dgm:prSet presAssocID="{0EAE08D8-ACCA-7841-A9C9-04077C497DF6}" presName="background3" presStyleLbl="node3" presStyleIdx="0" presStyleCnt="1"/>
      <dgm:spPr>
        <a:solidFill>
          <a:schemeClr val="accent2"/>
        </a:solidFill>
      </dgm:spPr>
    </dgm:pt>
    <dgm:pt modelId="{96CCA227-7360-C144-B7CB-38DA3FE60DDC}" type="pres">
      <dgm:prSet presAssocID="{0EAE08D8-ACCA-7841-A9C9-04077C497DF6}" presName="text3" presStyleLbl="fgAcc3" presStyleIdx="0" presStyleCnt="1" custScaleX="190540" custScaleY="79865">
        <dgm:presLayoutVars>
          <dgm:chPref val="3"/>
        </dgm:presLayoutVars>
      </dgm:prSet>
      <dgm:spPr/>
    </dgm:pt>
    <dgm:pt modelId="{F1551A58-4B39-E847-95D6-1EDCAD2574C1}" type="pres">
      <dgm:prSet presAssocID="{0EAE08D8-ACCA-7841-A9C9-04077C497DF6}" presName="hierChild4" presStyleCnt="0"/>
      <dgm:spPr/>
    </dgm:pt>
    <dgm:pt modelId="{B203DCDD-20CF-234B-8643-FAB084024F4C}" type="pres">
      <dgm:prSet presAssocID="{84E4FE45-AD7D-C34E-8C9C-0D05B8870AF1}" presName="Name23" presStyleLbl="parChTrans1D4" presStyleIdx="0" presStyleCnt="5"/>
      <dgm:spPr/>
    </dgm:pt>
    <dgm:pt modelId="{FBB82ED2-D171-8B47-B5AA-E3E32C766E1A}" type="pres">
      <dgm:prSet presAssocID="{1EDA0A68-358B-574C-87E2-E74ED29C58DB}" presName="hierRoot4" presStyleCnt="0"/>
      <dgm:spPr/>
    </dgm:pt>
    <dgm:pt modelId="{17DC9B62-2E94-7243-9940-041CAAC77F3A}" type="pres">
      <dgm:prSet presAssocID="{1EDA0A68-358B-574C-87E2-E74ED29C58DB}" presName="composite4" presStyleCnt="0"/>
      <dgm:spPr/>
    </dgm:pt>
    <dgm:pt modelId="{BADFA035-96D6-4745-9C07-9241F63303E3}" type="pres">
      <dgm:prSet presAssocID="{1EDA0A68-358B-574C-87E2-E74ED29C58DB}" presName="background4" presStyleLbl="node4" presStyleIdx="0" presStyleCnt="5"/>
      <dgm:spPr>
        <a:solidFill>
          <a:srgbClr val="00B050"/>
        </a:solidFill>
      </dgm:spPr>
    </dgm:pt>
    <dgm:pt modelId="{19986BA6-B5A7-494A-8705-E0484DAA5341}" type="pres">
      <dgm:prSet presAssocID="{1EDA0A68-358B-574C-87E2-E74ED29C58DB}" presName="text4" presStyleLbl="fgAcc4" presStyleIdx="0" presStyleCnt="5">
        <dgm:presLayoutVars>
          <dgm:chPref val="3"/>
        </dgm:presLayoutVars>
      </dgm:prSet>
      <dgm:spPr/>
    </dgm:pt>
    <dgm:pt modelId="{DCCD5EF2-51CE-5846-929C-40B3340C27B7}" type="pres">
      <dgm:prSet presAssocID="{1EDA0A68-358B-574C-87E2-E74ED29C58DB}" presName="hierChild5" presStyleCnt="0"/>
      <dgm:spPr/>
    </dgm:pt>
    <dgm:pt modelId="{818E31FD-EF8B-784C-8D46-87D21AF39027}" type="pres">
      <dgm:prSet presAssocID="{B55CC98B-EA61-0A41-B936-F45F0733E638}" presName="Name23" presStyleLbl="parChTrans1D4" presStyleIdx="1" presStyleCnt="5"/>
      <dgm:spPr/>
    </dgm:pt>
    <dgm:pt modelId="{75058C5B-50B9-F54E-8120-178E1D57F406}" type="pres">
      <dgm:prSet presAssocID="{243DB60B-7FEF-FF46-AC4D-BED05CF4FF8C}" presName="hierRoot4" presStyleCnt="0"/>
      <dgm:spPr/>
    </dgm:pt>
    <dgm:pt modelId="{4D597AFC-F877-E348-AAAE-016EF311619C}" type="pres">
      <dgm:prSet presAssocID="{243DB60B-7FEF-FF46-AC4D-BED05CF4FF8C}" presName="composite4" presStyleCnt="0"/>
      <dgm:spPr/>
    </dgm:pt>
    <dgm:pt modelId="{EE73BDB5-4CBD-894E-8F8D-DC9C259BBD89}" type="pres">
      <dgm:prSet presAssocID="{243DB60B-7FEF-FF46-AC4D-BED05CF4FF8C}" presName="background4" presStyleLbl="node4" presStyleIdx="1" presStyleCnt="5"/>
      <dgm:spPr>
        <a:solidFill>
          <a:srgbClr val="92D050"/>
        </a:solidFill>
      </dgm:spPr>
    </dgm:pt>
    <dgm:pt modelId="{39E5B1BB-D290-D94C-881C-30B37B6596E5}" type="pres">
      <dgm:prSet presAssocID="{243DB60B-7FEF-FF46-AC4D-BED05CF4FF8C}" presName="text4" presStyleLbl="fgAcc4" presStyleIdx="1" presStyleCnt="5">
        <dgm:presLayoutVars>
          <dgm:chPref val="3"/>
        </dgm:presLayoutVars>
      </dgm:prSet>
      <dgm:spPr/>
    </dgm:pt>
    <dgm:pt modelId="{24281166-DB7E-CC4D-A9CF-DF3295A51052}" type="pres">
      <dgm:prSet presAssocID="{243DB60B-7FEF-FF46-AC4D-BED05CF4FF8C}" presName="hierChild5" presStyleCnt="0"/>
      <dgm:spPr/>
    </dgm:pt>
    <dgm:pt modelId="{01607F91-2D33-0844-8C1A-2E490191D866}" type="pres">
      <dgm:prSet presAssocID="{8E34763E-6612-4745-9B0C-0A4DF256D6B5}" presName="Name23" presStyleLbl="parChTrans1D4" presStyleIdx="2" presStyleCnt="5"/>
      <dgm:spPr/>
    </dgm:pt>
    <dgm:pt modelId="{A758D32D-9701-3C4D-BEBD-295C9E9E22FD}" type="pres">
      <dgm:prSet presAssocID="{C1B27B3C-4FB2-544C-AAEF-5CB7E84EFF80}" presName="hierRoot4" presStyleCnt="0"/>
      <dgm:spPr/>
    </dgm:pt>
    <dgm:pt modelId="{DA3BDF4E-2BE8-E745-9859-59B64D8D228B}" type="pres">
      <dgm:prSet presAssocID="{C1B27B3C-4FB2-544C-AAEF-5CB7E84EFF80}" presName="composite4" presStyleCnt="0"/>
      <dgm:spPr/>
    </dgm:pt>
    <dgm:pt modelId="{85781F40-827E-1148-9398-3FEE22C1F396}" type="pres">
      <dgm:prSet presAssocID="{C1B27B3C-4FB2-544C-AAEF-5CB7E84EFF80}" presName="background4" presStyleLbl="node4" presStyleIdx="2" presStyleCnt="5"/>
      <dgm:spPr>
        <a:solidFill>
          <a:srgbClr val="FFFF00"/>
        </a:solidFill>
      </dgm:spPr>
    </dgm:pt>
    <dgm:pt modelId="{C1340E96-8F9E-434A-9624-A7A38617D084}" type="pres">
      <dgm:prSet presAssocID="{C1B27B3C-4FB2-544C-AAEF-5CB7E84EFF80}" presName="text4" presStyleLbl="fgAcc4" presStyleIdx="2" presStyleCnt="5">
        <dgm:presLayoutVars>
          <dgm:chPref val="3"/>
        </dgm:presLayoutVars>
      </dgm:prSet>
      <dgm:spPr/>
    </dgm:pt>
    <dgm:pt modelId="{5A9D3209-E4AF-BF4A-A9E9-135E91EDA70D}" type="pres">
      <dgm:prSet presAssocID="{C1B27B3C-4FB2-544C-AAEF-5CB7E84EFF80}" presName="hierChild5" presStyleCnt="0"/>
      <dgm:spPr/>
    </dgm:pt>
    <dgm:pt modelId="{FBE814FB-1B63-0E45-BEE2-7BC68FCFDBFE}" type="pres">
      <dgm:prSet presAssocID="{27E7CF8D-2D76-DC49-8020-CC4F02F39329}" presName="Name23" presStyleLbl="parChTrans1D4" presStyleIdx="3" presStyleCnt="5"/>
      <dgm:spPr/>
    </dgm:pt>
    <dgm:pt modelId="{23FEB283-6C2E-F947-A7B8-7C9F2DBA5282}" type="pres">
      <dgm:prSet presAssocID="{852F7A53-1CEA-BB4D-91C7-621681D7C522}" presName="hierRoot4" presStyleCnt="0"/>
      <dgm:spPr/>
    </dgm:pt>
    <dgm:pt modelId="{270572C6-91D0-684E-9CB6-0F83B95B056A}" type="pres">
      <dgm:prSet presAssocID="{852F7A53-1CEA-BB4D-91C7-621681D7C522}" presName="composite4" presStyleCnt="0"/>
      <dgm:spPr/>
    </dgm:pt>
    <dgm:pt modelId="{7A655114-6760-584D-9B8B-30B01A40B394}" type="pres">
      <dgm:prSet presAssocID="{852F7A53-1CEA-BB4D-91C7-621681D7C522}" presName="background4" presStyleLbl="node4" presStyleIdx="3" presStyleCnt="5"/>
      <dgm:spPr>
        <a:solidFill>
          <a:srgbClr val="FFC000"/>
        </a:solidFill>
      </dgm:spPr>
    </dgm:pt>
    <dgm:pt modelId="{E8DB99C4-2453-8848-91E8-B95200989B42}" type="pres">
      <dgm:prSet presAssocID="{852F7A53-1CEA-BB4D-91C7-621681D7C522}" presName="text4" presStyleLbl="fgAcc4" presStyleIdx="3" presStyleCnt="5">
        <dgm:presLayoutVars>
          <dgm:chPref val="3"/>
        </dgm:presLayoutVars>
      </dgm:prSet>
      <dgm:spPr/>
    </dgm:pt>
    <dgm:pt modelId="{5E07AE43-9339-8A41-8753-7D04A4F9337A}" type="pres">
      <dgm:prSet presAssocID="{852F7A53-1CEA-BB4D-91C7-621681D7C522}" presName="hierChild5" presStyleCnt="0"/>
      <dgm:spPr/>
    </dgm:pt>
    <dgm:pt modelId="{0526C8FA-DD91-4942-A2C5-519E2B487268}" type="pres">
      <dgm:prSet presAssocID="{BD72E750-A28A-EC4C-985A-A7CE3FEC9CA8}" presName="Name23" presStyleLbl="parChTrans1D4" presStyleIdx="4" presStyleCnt="5"/>
      <dgm:spPr/>
    </dgm:pt>
    <dgm:pt modelId="{5A5C5F81-BBC1-7846-92C5-770CB502EEB2}" type="pres">
      <dgm:prSet presAssocID="{A46174D1-B42A-1C4D-8150-F33A7DF76988}" presName="hierRoot4" presStyleCnt="0"/>
      <dgm:spPr/>
    </dgm:pt>
    <dgm:pt modelId="{6F66E757-AB0D-DD4F-9A55-3A66E9B177B3}" type="pres">
      <dgm:prSet presAssocID="{A46174D1-B42A-1C4D-8150-F33A7DF76988}" presName="composite4" presStyleCnt="0"/>
      <dgm:spPr/>
    </dgm:pt>
    <dgm:pt modelId="{80B691BD-A608-7443-BFC0-38E1ECCE6E44}" type="pres">
      <dgm:prSet presAssocID="{A46174D1-B42A-1C4D-8150-F33A7DF76988}" presName="background4" presStyleLbl="node4" presStyleIdx="4" presStyleCnt="5"/>
      <dgm:spPr>
        <a:solidFill>
          <a:srgbClr val="FF0000"/>
        </a:solidFill>
      </dgm:spPr>
    </dgm:pt>
    <dgm:pt modelId="{98F2CD4B-AF73-EF47-83FC-E43D67F3E88C}" type="pres">
      <dgm:prSet presAssocID="{A46174D1-B42A-1C4D-8150-F33A7DF76988}" presName="text4" presStyleLbl="fgAcc4" presStyleIdx="4" presStyleCnt="5">
        <dgm:presLayoutVars>
          <dgm:chPref val="3"/>
        </dgm:presLayoutVars>
      </dgm:prSet>
      <dgm:spPr/>
    </dgm:pt>
    <dgm:pt modelId="{D3B54288-8E74-904E-B16B-676A6FBE6231}" type="pres">
      <dgm:prSet presAssocID="{A46174D1-B42A-1C4D-8150-F33A7DF76988}" presName="hierChild5" presStyleCnt="0"/>
      <dgm:spPr/>
    </dgm:pt>
  </dgm:ptLst>
  <dgm:cxnLst>
    <dgm:cxn modelId="{40C16824-15CC-184D-8385-6384F5D56E25}" type="presOf" srcId="{A46174D1-B42A-1C4D-8150-F33A7DF76988}" destId="{98F2CD4B-AF73-EF47-83FC-E43D67F3E88C}" srcOrd="0" destOrd="0" presId="urn:microsoft.com/office/officeart/2005/8/layout/hierarchy1"/>
    <dgm:cxn modelId="{B1985125-52C7-F54B-83AC-86A75D8CC226}" type="presOf" srcId="{C1B27B3C-4FB2-544C-AAEF-5CB7E84EFF80}" destId="{C1340E96-8F9E-434A-9624-A7A38617D084}" srcOrd="0" destOrd="0" presId="urn:microsoft.com/office/officeart/2005/8/layout/hierarchy1"/>
    <dgm:cxn modelId="{7D96E025-D398-0840-90F8-829D51D9C011}" srcId="{0EAE08D8-ACCA-7841-A9C9-04077C497DF6}" destId="{A46174D1-B42A-1C4D-8150-F33A7DF76988}" srcOrd="4" destOrd="0" parTransId="{BD72E750-A28A-EC4C-985A-A7CE3FEC9CA8}" sibTransId="{0956D21F-EE15-BA43-8715-560E018ED0A2}"/>
    <dgm:cxn modelId="{33585B2A-1365-BB41-ACB7-DCEC744459C8}" type="presOf" srcId="{B55CC98B-EA61-0A41-B936-F45F0733E638}" destId="{818E31FD-EF8B-784C-8D46-87D21AF39027}" srcOrd="0" destOrd="0" presId="urn:microsoft.com/office/officeart/2005/8/layout/hierarchy1"/>
    <dgm:cxn modelId="{5BD3EA2A-C544-FA4B-BE94-9A17175584F6}" srcId="{0EAE08D8-ACCA-7841-A9C9-04077C497DF6}" destId="{1EDA0A68-358B-574C-87E2-E74ED29C58DB}" srcOrd="0" destOrd="0" parTransId="{84E4FE45-AD7D-C34E-8C9C-0D05B8870AF1}" sibTransId="{93AC9C8E-D156-9449-A1CD-8198EE835911}"/>
    <dgm:cxn modelId="{18F7F42C-869A-CB4F-9154-DEFC8E52CA61}" type="presOf" srcId="{243DB60B-7FEF-FF46-AC4D-BED05CF4FF8C}" destId="{39E5B1BB-D290-D94C-881C-30B37B6596E5}" srcOrd="0" destOrd="0" presId="urn:microsoft.com/office/officeart/2005/8/layout/hierarchy1"/>
    <dgm:cxn modelId="{91CFF339-66CA-614D-94E1-94D44D24BCDE}" srcId="{5F00A21B-2A22-B04C-BB15-F2F804CDE746}" destId="{253795E0-62F1-5B47-9C60-B2AACE85D62F}" srcOrd="0" destOrd="0" parTransId="{6D1D1BFF-2F65-AB42-B7CC-C8DA70F7F7C7}" sibTransId="{1BD2C060-F448-3A40-99C9-23BFC86FD4C3}"/>
    <dgm:cxn modelId="{DA51A444-6BAF-694C-A6B3-D44E2619A29F}" type="presOf" srcId="{8A45B66E-F4D2-7A4A-8211-670DE556608C}" destId="{4575D8EE-7FFF-4241-B574-03A6767CE5F9}" srcOrd="0" destOrd="0" presId="urn:microsoft.com/office/officeart/2005/8/layout/hierarchy1"/>
    <dgm:cxn modelId="{60EE0A56-AD09-C043-8079-B6DD703F4643}" type="presOf" srcId="{27E7CF8D-2D76-DC49-8020-CC4F02F39329}" destId="{FBE814FB-1B63-0E45-BEE2-7BC68FCFDBFE}" srcOrd="0" destOrd="0" presId="urn:microsoft.com/office/officeart/2005/8/layout/hierarchy1"/>
    <dgm:cxn modelId="{436D7062-3BD5-D546-9DA3-DF4F1A3499E2}" srcId="{253795E0-62F1-5B47-9C60-B2AACE85D62F}" destId="{8A45B66E-F4D2-7A4A-8211-670DE556608C}" srcOrd="0" destOrd="0" parTransId="{FBC2175B-5FD6-A642-BC66-8C04CC34C04E}" sibTransId="{E22DE524-8405-ED41-94B7-C0C1EB2D0A22}"/>
    <dgm:cxn modelId="{0BD23E6E-D19E-4E43-99DB-4E03ACB3759E}" type="presOf" srcId="{8E34763E-6612-4745-9B0C-0A4DF256D6B5}" destId="{01607F91-2D33-0844-8C1A-2E490191D866}" srcOrd="0" destOrd="0" presId="urn:microsoft.com/office/officeart/2005/8/layout/hierarchy1"/>
    <dgm:cxn modelId="{3016D778-B506-E846-8984-D75F74DDC754}" type="presOf" srcId="{BD72E750-A28A-EC4C-985A-A7CE3FEC9CA8}" destId="{0526C8FA-DD91-4942-A2C5-519E2B487268}" srcOrd="0" destOrd="0" presId="urn:microsoft.com/office/officeart/2005/8/layout/hierarchy1"/>
    <dgm:cxn modelId="{3E330680-FBA2-4D49-9C2D-6AA540987E31}" srcId="{8A45B66E-F4D2-7A4A-8211-670DE556608C}" destId="{0EAE08D8-ACCA-7841-A9C9-04077C497DF6}" srcOrd="0" destOrd="0" parTransId="{12C3C015-D733-A342-BAAE-6667AF3B4C64}" sibTransId="{354175E6-F0AD-B742-92B0-99633EDDCE21}"/>
    <dgm:cxn modelId="{C0672788-30EB-5845-B1C9-639692237414}" srcId="{0EAE08D8-ACCA-7841-A9C9-04077C497DF6}" destId="{C1B27B3C-4FB2-544C-AAEF-5CB7E84EFF80}" srcOrd="2" destOrd="0" parTransId="{8E34763E-6612-4745-9B0C-0A4DF256D6B5}" sibTransId="{A8181B65-1D1B-1345-97FA-D0B00508F73E}"/>
    <dgm:cxn modelId="{D91D268D-36B6-7B4D-9FB6-2BCA3FF64441}" type="presOf" srcId="{5F00A21B-2A22-B04C-BB15-F2F804CDE746}" destId="{9F79CA18-5A26-E14A-940F-24370CC271A9}" srcOrd="0" destOrd="0" presId="urn:microsoft.com/office/officeart/2005/8/layout/hierarchy1"/>
    <dgm:cxn modelId="{0D7BA5A3-4CE8-3944-ADFF-42F095C8A67A}" type="presOf" srcId="{FBC2175B-5FD6-A642-BC66-8C04CC34C04E}" destId="{3840D30C-A661-EA4A-852A-E59C12ACD4EF}" srcOrd="0" destOrd="0" presId="urn:microsoft.com/office/officeart/2005/8/layout/hierarchy1"/>
    <dgm:cxn modelId="{3238B2AB-031F-4047-83C1-4F949E8BCFAF}" type="presOf" srcId="{852F7A53-1CEA-BB4D-91C7-621681D7C522}" destId="{E8DB99C4-2453-8848-91E8-B95200989B42}" srcOrd="0" destOrd="0" presId="urn:microsoft.com/office/officeart/2005/8/layout/hierarchy1"/>
    <dgm:cxn modelId="{1DE043AE-07B8-344D-A54D-79BBC972B981}" srcId="{0EAE08D8-ACCA-7841-A9C9-04077C497DF6}" destId="{852F7A53-1CEA-BB4D-91C7-621681D7C522}" srcOrd="3" destOrd="0" parTransId="{27E7CF8D-2D76-DC49-8020-CC4F02F39329}" sibTransId="{EB3A6A2F-255C-E849-B906-BEBD3F0DB491}"/>
    <dgm:cxn modelId="{B31D42B1-65D2-9940-AA5B-26FC155AAA96}" type="presOf" srcId="{253795E0-62F1-5B47-9C60-B2AACE85D62F}" destId="{9E85AD35-C400-CC46-ABCA-402C69823A1B}" srcOrd="0" destOrd="0" presId="urn:microsoft.com/office/officeart/2005/8/layout/hierarchy1"/>
    <dgm:cxn modelId="{B52650BD-1321-4148-96C6-F21C10C7AA74}" type="presOf" srcId="{0EAE08D8-ACCA-7841-A9C9-04077C497DF6}" destId="{96CCA227-7360-C144-B7CB-38DA3FE60DDC}" srcOrd="0" destOrd="0" presId="urn:microsoft.com/office/officeart/2005/8/layout/hierarchy1"/>
    <dgm:cxn modelId="{5D2BCAC2-7502-0440-B768-6CFF38B79849}" type="presOf" srcId="{84E4FE45-AD7D-C34E-8C9C-0D05B8870AF1}" destId="{B203DCDD-20CF-234B-8643-FAB084024F4C}" srcOrd="0" destOrd="0" presId="urn:microsoft.com/office/officeart/2005/8/layout/hierarchy1"/>
    <dgm:cxn modelId="{89B4CACD-AD21-FD45-AB69-B0632855230E}" srcId="{0EAE08D8-ACCA-7841-A9C9-04077C497DF6}" destId="{243DB60B-7FEF-FF46-AC4D-BED05CF4FF8C}" srcOrd="1" destOrd="0" parTransId="{B55CC98B-EA61-0A41-B936-F45F0733E638}" sibTransId="{C0AE8D52-D970-584C-9D01-B6528675C5C8}"/>
    <dgm:cxn modelId="{F70682DD-3667-1A4B-AFAF-8113094DC05A}" type="presOf" srcId="{12C3C015-D733-A342-BAAE-6667AF3B4C64}" destId="{7CC30744-C03B-C845-B4D9-43FA2EB41093}" srcOrd="0" destOrd="0" presId="urn:microsoft.com/office/officeart/2005/8/layout/hierarchy1"/>
    <dgm:cxn modelId="{A5072AE5-E80C-0C4E-96CB-F045E6AA5BBE}" type="presOf" srcId="{1EDA0A68-358B-574C-87E2-E74ED29C58DB}" destId="{19986BA6-B5A7-494A-8705-E0484DAA5341}" srcOrd="0" destOrd="0" presId="urn:microsoft.com/office/officeart/2005/8/layout/hierarchy1"/>
    <dgm:cxn modelId="{724DA47E-9C43-FF41-8068-2260C418F1E5}" type="presParOf" srcId="{9F79CA18-5A26-E14A-940F-24370CC271A9}" destId="{65E10953-7001-3E47-8407-72803BA42F10}" srcOrd="0" destOrd="0" presId="urn:microsoft.com/office/officeart/2005/8/layout/hierarchy1"/>
    <dgm:cxn modelId="{59AAF2CB-8B4F-444F-A30C-8A63C33F88B4}" type="presParOf" srcId="{65E10953-7001-3E47-8407-72803BA42F10}" destId="{74332F37-0152-2042-8341-7297C91D81D9}" srcOrd="0" destOrd="0" presId="urn:microsoft.com/office/officeart/2005/8/layout/hierarchy1"/>
    <dgm:cxn modelId="{940AAAE5-AAE7-3141-995C-20A9281F2089}" type="presParOf" srcId="{74332F37-0152-2042-8341-7297C91D81D9}" destId="{C0F04BFF-AE29-E741-A76F-83BE52B8CD8E}" srcOrd="0" destOrd="0" presId="urn:microsoft.com/office/officeart/2005/8/layout/hierarchy1"/>
    <dgm:cxn modelId="{78AD63DC-9108-A441-8010-7B5AFFF863D6}" type="presParOf" srcId="{74332F37-0152-2042-8341-7297C91D81D9}" destId="{9E85AD35-C400-CC46-ABCA-402C69823A1B}" srcOrd="1" destOrd="0" presId="urn:microsoft.com/office/officeart/2005/8/layout/hierarchy1"/>
    <dgm:cxn modelId="{F7232667-3F53-A14F-B0E5-2CC023648111}" type="presParOf" srcId="{65E10953-7001-3E47-8407-72803BA42F10}" destId="{A60E65F9-075B-2141-B040-DCF5DEBD85F7}" srcOrd="1" destOrd="0" presId="urn:microsoft.com/office/officeart/2005/8/layout/hierarchy1"/>
    <dgm:cxn modelId="{B82D5D14-0B1B-3641-865E-302C7BC13B74}" type="presParOf" srcId="{A60E65F9-075B-2141-B040-DCF5DEBD85F7}" destId="{3840D30C-A661-EA4A-852A-E59C12ACD4EF}" srcOrd="0" destOrd="0" presId="urn:microsoft.com/office/officeart/2005/8/layout/hierarchy1"/>
    <dgm:cxn modelId="{6204FC84-6A7F-0544-8FB5-1F4E23DE38C3}" type="presParOf" srcId="{A60E65F9-075B-2141-B040-DCF5DEBD85F7}" destId="{356C1B03-8E0B-DC4B-9679-E53495918ACF}" srcOrd="1" destOrd="0" presId="urn:microsoft.com/office/officeart/2005/8/layout/hierarchy1"/>
    <dgm:cxn modelId="{25696642-D1DF-2B40-A9E6-DF8606F22B5E}" type="presParOf" srcId="{356C1B03-8E0B-DC4B-9679-E53495918ACF}" destId="{706201C8-8E88-984A-A667-E34D172A7297}" srcOrd="0" destOrd="0" presId="urn:microsoft.com/office/officeart/2005/8/layout/hierarchy1"/>
    <dgm:cxn modelId="{7AEB7EAA-4B52-6F49-85EC-80A5F47D6EA4}" type="presParOf" srcId="{706201C8-8E88-984A-A667-E34D172A7297}" destId="{BE4E05CF-6DEA-1D42-A734-C65BCAB93E93}" srcOrd="0" destOrd="0" presId="urn:microsoft.com/office/officeart/2005/8/layout/hierarchy1"/>
    <dgm:cxn modelId="{6D0C2259-68B8-9E40-AAAB-D01D3A38C24E}" type="presParOf" srcId="{706201C8-8E88-984A-A667-E34D172A7297}" destId="{4575D8EE-7FFF-4241-B574-03A6767CE5F9}" srcOrd="1" destOrd="0" presId="urn:microsoft.com/office/officeart/2005/8/layout/hierarchy1"/>
    <dgm:cxn modelId="{45BAFEA0-E87E-0547-B237-5E4E5B1B100D}" type="presParOf" srcId="{356C1B03-8E0B-DC4B-9679-E53495918ACF}" destId="{192D8B4A-FFDF-E246-AC97-456560E2F94E}" srcOrd="1" destOrd="0" presId="urn:microsoft.com/office/officeart/2005/8/layout/hierarchy1"/>
    <dgm:cxn modelId="{CC3CD3EC-EB39-004F-AEDF-74ACB1EE05F5}" type="presParOf" srcId="{192D8B4A-FFDF-E246-AC97-456560E2F94E}" destId="{7CC30744-C03B-C845-B4D9-43FA2EB41093}" srcOrd="0" destOrd="0" presId="urn:microsoft.com/office/officeart/2005/8/layout/hierarchy1"/>
    <dgm:cxn modelId="{925126B8-8031-C746-A7D9-675381484D44}" type="presParOf" srcId="{192D8B4A-FFDF-E246-AC97-456560E2F94E}" destId="{83CB4BE5-DD1D-1949-9388-91E410896675}" srcOrd="1" destOrd="0" presId="urn:microsoft.com/office/officeart/2005/8/layout/hierarchy1"/>
    <dgm:cxn modelId="{0E3E4408-9FAA-7C4D-B3C4-3D5F9E3D803D}" type="presParOf" srcId="{83CB4BE5-DD1D-1949-9388-91E410896675}" destId="{65775ABE-F767-8C42-B48D-4A4CE3CEF106}" srcOrd="0" destOrd="0" presId="urn:microsoft.com/office/officeart/2005/8/layout/hierarchy1"/>
    <dgm:cxn modelId="{E89617BB-4D86-1F4C-828F-C13482E4A703}" type="presParOf" srcId="{65775ABE-F767-8C42-B48D-4A4CE3CEF106}" destId="{EAFEFE35-B4EB-0D48-AFC5-FF7FE85990AD}" srcOrd="0" destOrd="0" presId="urn:microsoft.com/office/officeart/2005/8/layout/hierarchy1"/>
    <dgm:cxn modelId="{859457BD-861B-AD4A-811D-5674AA673BC4}" type="presParOf" srcId="{65775ABE-F767-8C42-B48D-4A4CE3CEF106}" destId="{96CCA227-7360-C144-B7CB-38DA3FE60DDC}" srcOrd="1" destOrd="0" presId="urn:microsoft.com/office/officeart/2005/8/layout/hierarchy1"/>
    <dgm:cxn modelId="{D98A3708-A134-D44A-85A2-7F3FD71880C8}" type="presParOf" srcId="{83CB4BE5-DD1D-1949-9388-91E410896675}" destId="{F1551A58-4B39-E847-95D6-1EDCAD2574C1}" srcOrd="1" destOrd="0" presId="urn:microsoft.com/office/officeart/2005/8/layout/hierarchy1"/>
    <dgm:cxn modelId="{A28AAF10-0FF2-1E4B-A369-95950224B55D}" type="presParOf" srcId="{F1551A58-4B39-E847-95D6-1EDCAD2574C1}" destId="{B203DCDD-20CF-234B-8643-FAB084024F4C}" srcOrd="0" destOrd="0" presId="urn:microsoft.com/office/officeart/2005/8/layout/hierarchy1"/>
    <dgm:cxn modelId="{2E6D6F66-A090-1943-A5C9-9EDAC9D30756}" type="presParOf" srcId="{F1551A58-4B39-E847-95D6-1EDCAD2574C1}" destId="{FBB82ED2-D171-8B47-B5AA-E3E32C766E1A}" srcOrd="1" destOrd="0" presId="urn:microsoft.com/office/officeart/2005/8/layout/hierarchy1"/>
    <dgm:cxn modelId="{2069C31B-7E61-C543-BA84-6B87112C6CB9}" type="presParOf" srcId="{FBB82ED2-D171-8B47-B5AA-E3E32C766E1A}" destId="{17DC9B62-2E94-7243-9940-041CAAC77F3A}" srcOrd="0" destOrd="0" presId="urn:microsoft.com/office/officeart/2005/8/layout/hierarchy1"/>
    <dgm:cxn modelId="{34160C57-1BF4-AF44-A88F-D703AC5D22FC}" type="presParOf" srcId="{17DC9B62-2E94-7243-9940-041CAAC77F3A}" destId="{BADFA035-96D6-4745-9C07-9241F63303E3}" srcOrd="0" destOrd="0" presId="urn:microsoft.com/office/officeart/2005/8/layout/hierarchy1"/>
    <dgm:cxn modelId="{A59D8641-CDA3-2A45-AD09-A7328AB132ED}" type="presParOf" srcId="{17DC9B62-2E94-7243-9940-041CAAC77F3A}" destId="{19986BA6-B5A7-494A-8705-E0484DAA5341}" srcOrd="1" destOrd="0" presId="urn:microsoft.com/office/officeart/2005/8/layout/hierarchy1"/>
    <dgm:cxn modelId="{B3672F1B-6CC9-784F-904E-4CA537D6EDE8}" type="presParOf" srcId="{FBB82ED2-D171-8B47-B5AA-E3E32C766E1A}" destId="{DCCD5EF2-51CE-5846-929C-40B3340C27B7}" srcOrd="1" destOrd="0" presId="urn:microsoft.com/office/officeart/2005/8/layout/hierarchy1"/>
    <dgm:cxn modelId="{7CD885F1-2AF2-0144-A3C2-50A399EE88A5}" type="presParOf" srcId="{F1551A58-4B39-E847-95D6-1EDCAD2574C1}" destId="{818E31FD-EF8B-784C-8D46-87D21AF39027}" srcOrd="2" destOrd="0" presId="urn:microsoft.com/office/officeart/2005/8/layout/hierarchy1"/>
    <dgm:cxn modelId="{29B261E5-FD75-C246-B011-C609170FC6F1}" type="presParOf" srcId="{F1551A58-4B39-E847-95D6-1EDCAD2574C1}" destId="{75058C5B-50B9-F54E-8120-178E1D57F406}" srcOrd="3" destOrd="0" presId="urn:microsoft.com/office/officeart/2005/8/layout/hierarchy1"/>
    <dgm:cxn modelId="{B2626908-00D1-DF4E-B3CC-0D1D65954197}" type="presParOf" srcId="{75058C5B-50B9-F54E-8120-178E1D57F406}" destId="{4D597AFC-F877-E348-AAAE-016EF311619C}" srcOrd="0" destOrd="0" presId="urn:microsoft.com/office/officeart/2005/8/layout/hierarchy1"/>
    <dgm:cxn modelId="{D5C39114-E318-F642-8BC8-FD99D9799D94}" type="presParOf" srcId="{4D597AFC-F877-E348-AAAE-016EF311619C}" destId="{EE73BDB5-4CBD-894E-8F8D-DC9C259BBD89}" srcOrd="0" destOrd="0" presId="urn:microsoft.com/office/officeart/2005/8/layout/hierarchy1"/>
    <dgm:cxn modelId="{5AAF60DC-EDB7-6C41-91AE-86CE5DD1E0A3}" type="presParOf" srcId="{4D597AFC-F877-E348-AAAE-016EF311619C}" destId="{39E5B1BB-D290-D94C-881C-30B37B6596E5}" srcOrd="1" destOrd="0" presId="urn:microsoft.com/office/officeart/2005/8/layout/hierarchy1"/>
    <dgm:cxn modelId="{2CABC74D-A855-164C-827F-E12AE049619A}" type="presParOf" srcId="{75058C5B-50B9-F54E-8120-178E1D57F406}" destId="{24281166-DB7E-CC4D-A9CF-DF3295A51052}" srcOrd="1" destOrd="0" presId="urn:microsoft.com/office/officeart/2005/8/layout/hierarchy1"/>
    <dgm:cxn modelId="{8C80E263-578C-4240-98D6-71004B29B9CF}" type="presParOf" srcId="{F1551A58-4B39-E847-95D6-1EDCAD2574C1}" destId="{01607F91-2D33-0844-8C1A-2E490191D866}" srcOrd="4" destOrd="0" presId="urn:microsoft.com/office/officeart/2005/8/layout/hierarchy1"/>
    <dgm:cxn modelId="{47EE2275-34D6-6C48-855A-E6D2E4B893DF}" type="presParOf" srcId="{F1551A58-4B39-E847-95D6-1EDCAD2574C1}" destId="{A758D32D-9701-3C4D-BEBD-295C9E9E22FD}" srcOrd="5" destOrd="0" presId="urn:microsoft.com/office/officeart/2005/8/layout/hierarchy1"/>
    <dgm:cxn modelId="{050D53C2-22F7-D643-8327-604AD2E24F3B}" type="presParOf" srcId="{A758D32D-9701-3C4D-BEBD-295C9E9E22FD}" destId="{DA3BDF4E-2BE8-E745-9859-59B64D8D228B}" srcOrd="0" destOrd="0" presId="urn:microsoft.com/office/officeart/2005/8/layout/hierarchy1"/>
    <dgm:cxn modelId="{63CCE0AA-2ED1-0149-9227-4AA0483043FD}" type="presParOf" srcId="{DA3BDF4E-2BE8-E745-9859-59B64D8D228B}" destId="{85781F40-827E-1148-9398-3FEE22C1F396}" srcOrd="0" destOrd="0" presId="urn:microsoft.com/office/officeart/2005/8/layout/hierarchy1"/>
    <dgm:cxn modelId="{0F6DFC51-2603-6B44-94F8-D8FB52BBFE8A}" type="presParOf" srcId="{DA3BDF4E-2BE8-E745-9859-59B64D8D228B}" destId="{C1340E96-8F9E-434A-9624-A7A38617D084}" srcOrd="1" destOrd="0" presId="urn:microsoft.com/office/officeart/2005/8/layout/hierarchy1"/>
    <dgm:cxn modelId="{2A7AFC9A-B4A7-1D41-9018-BAD043B51B5C}" type="presParOf" srcId="{A758D32D-9701-3C4D-BEBD-295C9E9E22FD}" destId="{5A9D3209-E4AF-BF4A-A9E9-135E91EDA70D}" srcOrd="1" destOrd="0" presId="urn:microsoft.com/office/officeart/2005/8/layout/hierarchy1"/>
    <dgm:cxn modelId="{B29EABDC-C441-4D48-BB06-A2C6399C95E1}" type="presParOf" srcId="{F1551A58-4B39-E847-95D6-1EDCAD2574C1}" destId="{FBE814FB-1B63-0E45-BEE2-7BC68FCFDBFE}" srcOrd="6" destOrd="0" presId="urn:microsoft.com/office/officeart/2005/8/layout/hierarchy1"/>
    <dgm:cxn modelId="{23C18A66-854F-5B43-87F7-336ACC88E26F}" type="presParOf" srcId="{F1551A58-4B39-E847-95D6-1EDCAD2574C1}" destId="{23FEB283-6C2E-F947-A7B8-7C9F2DBA5282}" srcOrd="7" destOrd="0" presId="urn:microsoft.com/office/officeart/2005/8/layout/hierarchy1"/>
    <dgm:cxn modelId="{8F3B632E-3CC7-8747-BD3A-5EA67778BA6C}" type="presParOf" srcId="{23FEB283-6C2E-F947-A7B8-7C9F2DBA5282}" destId="{270572C6-91D0-684E-9CB6-0F83B95B056A}" srcOrd="0" destOrd="0" presId="urn:microsoft.com/office/officeart/2005/8/layout/hierarchy1"/>
    <dgm:cxn modelId="{68B1F12B-63BC-A349-B473-36C7AF27421C}" type="presParOf" srcId="{270572C6-91D0-684E-9CB6-0F83B95B056A}" destId="{7A655114-6760-584D-9B8B-30B01A40B394}" srcOrd="0" destOrd="0" presId="urn:microsoft.com/office/officeart/2005/8/layout/hierarchy1"/>
    <dgm:cxn modelId="{9C2FF583-4292-9A41-9F81-96CC7D047C09}" type="presParOf" srcId="{270572C6-91D0-684E-9CB6-0F83B95B056A}" destId="{E8DB99C4-2453-8848-91E8-B95200989B42}" srcOrd="1" destOrd="0" presId="urn:microsoft.com/office/officeart/2005/8/layout/hierarchy1"/>
    <dgm:cxn modelId="{81B10AC8-E12F-B249-AD02-BEC923C64426}" type="presParOf" srcId="{23FEB283-6C2E-F947-A7B8-7C9F2DBA5282}" destId="{5E07AE43-9339-8A41-8753-7D04A4F9337A}" srcOrd="1" destOrd="0" presId="urn:microsoft.com/office/officeart/2005/8/layout/hierarchy1"/>
    <dgm:cxn modelId="{7C68542C-9901-3E4C-BF3D-F2F22348B5B8}" type="presParOf" srcId="{F1551A58-4B39-E847-95D6-1EDCAD2574C1}" destId="{0526C8FA-DD91-4942-A2C5-519E2B487268}" srcOrd="8" destOrd="0" presId="urn:microsoft.com/office/officeart/2005/8/layout/hierarchy1"/>
    <dgm:cxn modelId="{D91248EF-53AC-9B4F-8F57-557AB44A0E69}" type="presParOf" srcId="{F1551A58-4B39-E847-95D6-1EDCAD2574C1}" destId="{5A5C5F81-BBC1-7846-92C5-770CB502EEB2}" srcOrd="9" destOrd="0" presId="urn:microsoft.com/office/officeart/2005/8/layout/hierarchy1"/>
    <dgm:cxn modelId="{D9881C3F-6638-1A4A-B468-77584A049EF2}" type="presParOf" srcId="{5A5C5F81-BBC1-7846-92C5-770CB502EEB2}" destId="{6F66E757-AB0D-DD4F-9A55-3A66E9B177B3}" srcOrd="0" destOrd="0" presId="urn:microsoft.com/office/officeart/2005/8/layout/hierarchy1"/>
    <dgm:cxn modelId="{C069FC31-58BD-6847-9E61-D09D70506A7A}" type="presParOf" srcId="{6F66E757-AB0D-DD4F-9A55-3A66E9B177B3}" destId="{80B691BD-A608-7443-BFC0-38E1ECCE6E44}" srcOrd="0" destOrd="0" presId="urn:microsoft.com/office/officeart/2005/8/layout/hierarchy1"/>
    <dgm:cxn modelId="{5B0593F6-ABF2-474F-86CB-3A7CE456011E}" type="presParOf" srcId="{6F66E757-AB0D-DD4F-9A55-3A66E9B177B3}" destId="{98F2CD4B-AF73-EF47-83FC-E43D67F3E88C}" srcOrd="1" destOrd="0" presId="urn:microsoft.com/office/officeart/2005/8/layout/hierarchy1"/>
    <dgm:cxn modelId="{6265CD9C-4171-1D42-8CF6-1C0040391420}" type="presParOf" srcId="{5A5C5F81-BBC1-7846-92C5-770CB502EEB2}" destId="{D3B54288-8E74-904E-B16B-676A6FBE6231}" srcOrd="1" destOrd="0" presId="urn:microsoft.com/office/officeart/2005/8/layout/hierarchy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6C8FA-DD91-4942-A2C5-519E2B487268}">
      <dsp:nvSpPr>
        <dsp:cNvPr id="0" name=""/>
        <dsp:cNvSpPr/>
      </dsp:nvSpPr>
      <dsp:spPr>
        <a:xfrm>
          <a:off x="5549234" y="4316419"/>
          <a:ext cx="4461460" cy="530812"/>
        </a:xfrm>
        <a:custGeom>
          <a:avLst/>
          <a:gdLst/>
          <a:ahLst/>
          <a:cxnLst/>
          <a:rect l="0" t="0" r="0" b="0"/>
          <a:pathLst>
            <a:path>
              <a:moveTo>
                <a:pt x="0" y="0"/>
              </a:moveTo>
              <a:lnTo>
                <a:pt x="0" y="361733"/>
              </a:lnTo>
              <a:lnTo>
                <a:pt x="4461460" y="361733"/>
              </a:lnTo>
              <a:lnTo>
                <a:pt x="4461460" y="530812"/>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FBE814FB-1B63-0E45-BEE2-7BC68FCFDBFE}">
      <dsp:nvSpPr>
        <dsp:cNvPr id="0" name=""/>
        <dsp:cNvSpPr/>
      </dsp:nvSpPr>
      <dsp:spPr>
        <a:xfrm>
          <a:off x="5549234" y="4316419"/>
          <a:ext cx="2230730" cy="530812"/>
        </a:xfrm>
        <a:custGeom>
          <a:avLst/>
          <a:gdLst/>
          <a:ahLst/>
          <a:cxnLst/>
          <a:rect l="0" t="0" r="0" b="0"/>
          <a:pathLst>
            <a:path>
              <a:moveTo>
                <a:pt x="0" y="0"/>
              </a:moveTo>
              <a:lnTo>
                <a:pt x="0" y="361733"/>
              </a:lnTo>
              <a:lnTo>
                <a:pt x="2230730" y="361733"/>
              </a:lnTo>
              <a:lnTo>
                <a:pt x="2230730" y="530812"/>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01607F91-2D33-0844-8C1A-2E490191D866}">
      <dsp:nvSpPr>
        <dsp:cNvPr id="0" name=""/>
        <dsp:cNvSpPr/>
      </dsp:nvSpPr>
      <dsp:spPr>
        <a:xfrm>
          <a:off x="5503514" y="4316419"/>
          <a:ext cx="91440" cy="530812"/>
        </a:xfrm>
        <a:custGeom>
          <a:avLst/>
          <a:gdLst/>
          <a:ahLst/>
          <a:cxnLst/>
          <a:rect l="0" t="0" r="0" b="0"/>
          <a:pathLst>
            <a:path>
              <a:moveTo>
                <a:pt x="45720" y="0"/>
              </a:moveTo>
              <a:lnTo>
                <a:pt x="45720" y="530812"/>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818E31FD-EF8B-784C-8D46-87D21AF39027}">
      <dsp:nvSpPr>
        <dsp:cNvPr id="0" name=""/>
        <dsp:cNvSpPr/>
      </dsp:nvSpPr>
      <dsp:spPr>
        <a:xfrm>
          <a:off x="3318504" y="4316419"/>
          <a:ext cx="2230730" cy="530812"/>
        </a:xfrm>
        <a:custGeom>
          <a:avLst/>
          <a:gdLst/>
          <a:ahLst/>
          <a:cxnLst/>
          <a:rect l="0" t="0" r="0" b="0"/>
          <a:pathLst>
            <a:path>
              <a:moveTo>
                <a:pt x="2230730" y="0"/>
              </a:moveTo>
              <a:lnTo>
                <a:pt x="2230730" y="361733"/>
              </a:lnTo>
              <a:lnTo>
                <a:pt x="0" y="361733"/>
              </a:lnTo>
              <a:lnTo>
                <a:pt x="0" y="530812"/>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B203DCDD-20CF-234B-8643-FAB084024F4C}">
      <dsp:nvSpPr>
        <dsp:cNvPr id="0" name=""/>
        <dsp:cNvSpPr/>
      </dsp:nvSpPr>
      <dsp:spPr>
        <a:xfrm>
          <a:off x="1087774" y="4316419"/>
          <a:ext cx="4461460" cy="530812"/>
        </a:xfrm>
        <a:custGeom>
          <a:avLst/>
          <a:gdLst/>
          <a:ahLst/>
          <a:cxnLst/>
          <a:rect l="0" t="0" r="0" b="0"/>
          <a:pathLst>
            <a:path>
              <a:moveTo>
                <a:pt x="4461460" y="0"/>
              </a:moveTo>
              <a:lnTo>
                <a:pt x="4461460" y="361733"/>
              </a:lnTo>
              <a:lnTo>
                <a:pt x="0" y="361733"/>
              </a:lnTo>
              <a:lnTo>
                <a:pt x="0" y="530812"/>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7CC30744-C03B-C845-B4D9-43FA2EB41093}">
      <dsp:nvSpPr>
        <dsp:cNvPr id="0" name=""/>
        <dsp:cNvSpPr/>
      </dsp:nvSpPr>
      <dsp:spPr>
        <a:xfrm>
          <a:off x="5503514" y="2859999"/>
          <a:ext cx="91440" cy="530812"/>
        </a:xfrm>
        <a:custGeom>
          <a:avLst/>
          <a:gdLst/>
          <a:ahLst/>
          <a:cxnLst/>
          <a:rect l="0" t="0" r="0" b="0"/>
          <a:pathLst>
            <a:path>
              <a:moveTo>
                <a:pt x="45720" y="0"/>
              </a:moveTo>
              <a:lnTo>
                <a:pt x="45720" y="530812"/>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3840D30C-A661-EA4A-852A-E59C12ACD4EF}">
      <dsp:nvSpPr>
        <dsp:cNvPr id="0" name=""/>
        <dsp:cNvSpPr/>
      </dsp:nvSpPr>
      <dsp:spPr>
        <a:xfrm>
          <a:off x="5503514" y="1004964"/>
          <a:ext cx="91440" cy="530812"/>
        </a:xfrm>
        <a:custGeom>
          <a:avLst/>
          <a:gdLst/>
          <a:ahLst/>
          <a:cxnLst/>
          <a:rect l="0" t="0" r="0" b="0"/>
          <a:pathLst>
            <a:path>
              <a:moveTo>
                <a:pt x="45720" y="0"/>
              </a:moveTo>
              <a:lnTo>
                <a:pt x="45720" y="530812"/>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C0F04BFF-AE29-E741-A76F-83BE52B8CD8E}">
      <dsp:nvSpPr>
        <dsp:cNvPr id="0" name=""/>
        <dsp:cNvSpPr/>
      </dsp:nvSpPr>
      <dsp:spPr>
        <a:xfrm>
          <a:off x="3812100" y="3362"/>
          <a:ext cx="3474269" cy="1001601"/>
        </a:xfrm>
        <a:prstGeom prst="roundRect">
          <a:avLst>
            <a:gd name="adj" fmla="val 10000"/>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E85AD35-C400-CC46-ABCA-402C69823A1B}">
      <dsp:nvSpPr>
        <dsp:cNvPr id="0" name=""/>
        <dsp:cNvSpPr/>
      </dsp:nvSpPr>
      <dsp:spPr>
        <a:xfrm>
          <a:off x="4014893" y="196016"/>
          <a:ext cx="3474269" cy="1001601"/>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2012-2014 Medicare database</a:t>
          </a:r>
        </a:p>
      </dsp:txBody>
      <dsp:txXfrm>
        <a:off x="4044229" y="225352"/>
        <a:ext cx="3415597" cy="942929"/>
      </dsp:txXfrm>
    </dsp:sp>
    <dsp:sp modelId="{BE4E05CF-6DEA-1D42-A734-C65BCAB93E93}">
      <dsp:nvSpPr>
        <dsp:cNvPr id="0" name=""/>
        <dsp:cNvSpPr/>
      </dsp:nvSpPr>
      <dsp:spPr>
        <a:xfrm>
          <a:off x="3827467" y="1535776"/>
          <a:ext cx="3443533" cy="1324222"/>
        </a:xfrm>
        <a:prstGeom prst="roundRect">
          <a:avLst>
            <a:gd name="adj" fmla="val 10000"/>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575D8EE-7FFF-4241-B574-03A6767CE5F9}">
      <dsp:nvSpPr>
        <dsp:cNvPr id="0" name=""/>
        <dsp:cNvSpPr/>
      </dsp:nvSpPr>
      <dsp:spPr>
        <a:xfrm>
          <a:off x="4030261" y="1728430"/>
          <a:ext cx="3443533" cy="1324222"/>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ts val="156"/>
            </a:spcAft>
            <a:buNone/>
          </a:pPr>
          <a:r>
            <a:rPr lang="en-US" sz="2100" b="1" kern="1200" dirty="0"/>
            <a:t>Medicare-eligible patients treated with ORIF, THA, and HA for closed hip fractures</a:t>
          </a:r>
        </a:p>
      </dsp:txBody>
      <dsp:txXfrm>
        <a:off x="4069046" y="1767215"/>
        <a:ext cx="3365963" cy="1246652"/>
      </dsp:txXfrm>
    </dsp:sp>
    <dsp:sp modelId="{EAFEFE35-B4EB-0D48-AFC5-FF7FE85990AD}">
      <dsp:nvSpPr>
        <dsp:cNvPr id="0" name=""/>
        <dsp:cNvSpPr/>
      </dsp:nvSpPr>
      <dsp:spPr>
        <a:xfrm>
          <a:off x="3810420" y="3390811"/>
          <a:ext cx="3477627" cy="925608"/>
        </a:xfrm>
        <a:prstGeom prst="roundRect">
          <a:avLst>
            <a:gd name="adj" fmla="val 10000"/>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6CCA227-7360-C144-B7CB-38DA3FE60DDC}">
      <dsp:nvSpPr>
        <dsp:cNvPr id="0" name=""/>
        <dsp:cNvSpPr/>
      </dsp:nvSpPr>
      <dsp:spPr>
        <a:xfrm>
          <a:off x="4013214" y="3583465"/>
          <a:ext cx="3477627" cy="925608"/>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156"/>
            </a:spcAft>
            <a:buNone/>
          </a:pPr>
          <a:r>
            <a:rPr lang="en-US" sz="2100" b="1" kern="1200" dirty="0"/>
            <a:t>Residential Zip Code Analysis</a:t>
          </a:r>
        </a:p>
      </dsp:txBody>
      <dsp:txXfrm>
        <a:off x="4040324" y="3610575"/>
        <a:ext cx="3423407" cy="871388"/>
      </dsp:txXfrm>
    </dsp:sp>
    <dsp:sp modelId="{BADFA035-96D6-4745-9C07-9241F63303E3}">
      <dsp:nvSpPr>
        <dsp:cNvPr id="0" name=""/>
        <dsp:cNvSpPr/>
      </dsp:nvSpPr>
      <dsp:spPr>
        <a:xfrm>
          <a:off x="175202" y="4847232"/>
          <a:ext cx="1825142" cy="1158965"/>
        </a:xfrm>
        <a:prstGeom prst="roundRect">
          <a:avLst>
            <a:gd name="adj" fmla="val 10000"/>
          </a:avLst>
        </a:prstGeom>
        <a:solidFill>
          <a:srgbClr val="00B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9986BA6-B5A7-494A-8705-E0484DAA5341}">
      <dsp:nvSpPr>
        <dsp:cNvPr id="0" name=""/>
        <dsp:cNvSpPr/>
      </dsp:nvSpPr>
      <dsp:spPr>
        <a:xfrm>
          <a:off x="377996" y="5039886"/>
          <a:ext cx="1825142" cy="1158965"/>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156"/>
            </a:spcAft>
            <a:buNone/>
          </a:pPr>
          <a:r>
            <a:rPr lang="en-US" sz="2100" b="1" kern="1200" dirty="0"/>
            <a:t>Patients with DCI    </a:t>
          </a:r>
          <a:r>
            <a:rPr lang="en-US" sz="2100" b="1" u="sng" kern="1200" dirty="0"/>
            <a:t>0-20</a:t>
          </a:r>
        </a:p>
      </dsp:txBody>
      <dsp:txXfrm>
        <a:off x="411941" y="5073831"/>
        <a:ext cx="1757252" cy="1091075"/>
      </dsp:txXfrm>
    </dsp:sp>
    <dsp:sp modelId="{EE73BDB5-4CBD-894E-8F8D-DC9C259BBD89}">
      <dsp:nvSpPr>
        <dsp:cNvPr id="0" name=""/>
        <dsp:cNvSpPr/>
      </dsp:nvSpPr>
      <dsp:spPr>
        <a:xfrm>
          <a:off x="2405932" y="4847232"/>
          <a:ext cx="1825142" cy="1158965"/>
        </a:xfrm>
        <a:prstGeom prst="roundRect">
          <a:avLst>
            <a:gd name="adj" fmla="val 10000"/>
          </a:avLst>
        </a:prstGeom>
        <a:solidFill>
          <a:srgbClr val="92D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9E5B1BB-D290-D94C-881C-30B37B6596E5}">
      <dsp:nvSpPr>
        <dsp:cNvPr id="0" name=""/>
        <dsp:cNvSpPr/>
      </dsp:nvSpPr>
      <dsp:spPr>
        <a:xfrm>
          <a:off x="2608726" y="5039886"/>
          <a:ext cx="1825142" cy="1158965"/>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156"/>
            </a:spcAft>
            <a:buNone/>
          </a:pPr>
          <a:r>
            <a:rPr lang="en-US" sz="2100" b="1" kern="1200" dirty="0"/>
            <a:t>Patients with DCI  </a:t>
          </a:r>
          <a:r>
            <a:rPr lang="en-US" sz="2100" b="1" u="sng" kern="1200" dirty="0"/>
            <a:t>21-40</a:t>
          </a:r>
          <a:endParaRPr lang="en-US" sz="2100" b="1" i="1" u="sng" kern="1200" dirty="0"/>
        </a:p>
      </dsp:txBody>
      <dsp:txXfrm>
        <a:off x="2642671" y="5073831"/>
        <a:ext cx="1757252" cy="1091075"/>
      </dsp:txXfrm>
    </dsp:sp>
    <dsp:sp modelId="{85781F40-827E-1148-9398-3FEE22C1F396}">
      <dsp:nvSpPr>
        <dsp:cNvPr id="0" name=""/>
        <dsp:cNvSpPr/>
      </dsp:nvSpPr>
      <dsp:spPr>
        <a:xfrm>
          <a:off x="4636663" y="4847232"/>
          <a:ext cx="1825142" cy="1158965"/>
        </a:xfrm>
        <a:prstGeom prst="roundRect">
          <a:avLst>
            <a:gd name="adj" fmla="val 10000"/>
          </a:avLst>
        </a:prstGeom>
        <a:solidFill>
          <a:srgbClr val="FFFF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1340E96-8F9E-434A-9624-A7A38617D084}">
      <dsp:nvSpPr>
        <dsp:cNvPr id="0" name=""/>
        <dsp:cNvSpPr/>
      </dsp:nvSpPr>
      <dsp:spPr>
        <a:xfrm>
          <a:off x="4839456" y="5039886"/>
          <a:ext cx="1825142" cy="1158965"/>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156"/>
            </a:spcAft>
            <a:buNone/>
          </a:pPr>
          <a:r>
            <a:rPr lang="en-US" sz="2100" b="1" kern="1200" dirty="0"/>
            <a:t>Patients with DCI  </a:t>
          </a:r>
          <a:r>
            <a:rPr lang="en-US" sz="2100" b="1" u="sng" kern="1200" dirty="0"/>
            <a:t>41-60</a:t>
          </a:r>
          <a:endParaRPr lang="en-US" sz="2100" b="1" i="1" u="sng" kern="1200" dirty="0"/>
        </a:p>
      </dsp:txBody>
      <dsp:txXfrm>
        <a:off x="4873401" y="5073831"/>
        <a:ext cx="1757252" cy="1091075"/>
      </dsp:txXfrm>
    </dsp:sp>
    <dsp:sp modelId="{7A655114-6760-584D-9B8B-30B01A40B394}">
      <dsp:nvSpPr>
        <dsp:cNvPr id="0" name=""/>
        <dsp:cNvSpPr/>
      </dsp:nvSpPr>
      <dsp:spPr>
        <a:xfrm>
          <a:off x="6867393" y="4847232"/>
          <a:ext cx="1825142" cy="1158965"/>
        </a:xfrm>
        <a:prstGeom prst="roundRect">
          <a:avLst>
            <a:gd name="adj" fmla="val 10000"/>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8DB99C4-2453-8848-91E8-B95200989B42}">
      <dsp:nvSpPr>
        <dsp:cNvPr id="0" name=""/>
        <dsp:cNvSpPr/>
      </dsp:nvSpPr>
      <dsp:spPr>
        <a:xfrm>
          <a:off x="7070187" y="5039886"/>
          <a:ext cx="1825142" cy="1158965"/>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ts val="156"/>
            </a:spcAft>
            <a:buNone/>
          </a:pPr>
          <a:r>
            <a:rPr lang="en-US" sz="2100" b="1" i="1" kern="1200" dirty="0"/>
            <a:t>Patients with DCI  </a:t>
          </a:r>
          <a:r>
            <a:rPr lang="en-US" sz="2100" b="1" i="1" u="sng" kern="1200" dirty="0"/>
            <a:t>61-80</a:t>
          </a:r>
        </a:p>
      </dsp:txBody>
      <dsp:txXfrm>
        <a:off x="7104132" y="5073831"/>
        <a:ext cx="1757252" cy="1091075"/>
      </dsp:txXfrm>
    </dsp:sp>
    <dsp:sp modelId="{80B691BD-A608-7443-BFC0-38E1ECCE6E44}">
      <dsp:nvSpPr>
        <dsp:cNvPr id="0" name=""/>
        <dsp:cNvSpPr/>
      </dsp:nvSpPr>
      <dsp:spPr>
        <a:xfrm>
          <a:off x="9098123" y="4847232"/>
          <a:ext cx="1825142" cy="1158965"/>
        </a:xfrm>
        <a:prstGeom prst="roundRect">
          <a:avLst>
            <a:gd name="adj" fmla="val 10000"/>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8F2CD4B-AF73-EF47-83FC-E43D67F3E88C}">
      <dsp:nvSpPr>
        <dsp:cNvPr id="0" name=""/>
        <dsp:cNvSpPr/>
      </dsp:nvSpPr>
      <dsp:spPr>
        <a:xfrm>
          <a:off x="9300917" y="5039886"/>
          <a:ext cx="1825142" cy="1158965"/>
        </a:xfrm>
        <a:prstGeom prst="roundRect">
          <a:avLst>
            <a:gd name="adj" fmla="val 10000"/>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156"/>
            </a:spcAft>
            <a:buNone/>
          </a:pPr>
          <a:r>
            <a:rPr lang="en-US" sz="2100" b="1" i="1" kern="1200" dirty="0"/>
            <a:t>Patients with DCI  </a:t>
          </a:r>
          <a:r>
            <a:rPr lang="en-US" sz="2100" b="1" i="1" u="sng" kern="1200" dirty="0"/>
            <a:t>&gt;80</a:t>
          </a:r>
        </a:p>
      </dsp:txBody>
      <dsp:txXfrm>
        <a:off x="9334862" y="5073831"/>
        <a:ext cx="1757252" cy="10910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660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37552-27B9-4AE5-9BA7-1996636E8C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449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new index is the Distressed Community Index Score.</a:t>
            </a:r>
          </a:p>
          <a:p>
            <a:endParaRPr lang="en-US" dirty="0"/>
          </a:p>
          <a:p>
            <a:r>
              <a:rPr lang="en-US" dirty="0"/>
              <a:t>Read</a:t>
            </a:r>
          </a:p>
          <a:p>
            <a:endParaRPr lang="en-US" dirty="0"/>
          </a:p>
          <a:p>
            <a:r>
              <a:rPr lang="en-US" b="1" dirty="0"/>
              <a:t>So, that’s what we set out to do. </a:t>
            </a:r>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3867797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sng" dirty="0"/>
              <a:t>DCI categories</a:t>
            </a:r>
          </a:p>
          <a:p>
            <a:pPr marL="171450" indent="-171450">
              <a:buFont typeface="Arial" panose="020B0604020202020204" pitchFamily="34" charset="0"/>
              <a:buChar char="•"/>
            </a:pPr>
            <a:r>
              <a:rPr lang="en-US" u="none" dirty="0"/>
              <a:t>Increasing number correlates with a higher “distress” score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414498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C00000"/>
              </a:buClr>
              <a:buFont typeface="Arial" panose="020B0604020202020204" pitchFamily="34" charset="0"/>
              <a:buChar char="•"/>
            </a:pPr>
            <a:r>
              <a:rPr lang="en-US" dirty="0"/>
              <a:t>For our analysis, we used…</a:t>
            </a:r>
          </a:p>
          <a:p>
            <a:pPr marL="285750" indent="-285750">
              <a:buClr>
                <a:srgbClr val="C00000"/>
              </a:buClr>
              <a:buFont typeface="Arial" panose="020B0604020202020204" pitchFamily="34" charset="0"/>
              <a:buChar char="•"/>
            </a:pPr>
            <a:endParaRPr lang="en-US" dirty="0"/>
          </a:p>
          <a:p>
            <a:pPr marL="285750" indent="-285750">
              <a:buClr>
                <a:srgbClr val="C00000"/>
              </a:buClr>
              <a:buFont typeface="Arial" panose="020B0604020202020204" pitchFamily="34" charset="0"/>
              <a:buChar char="•"/>
            </a:pPr>
            <a:r>
              <a:rPr lang="en-US" dirty="0"/>
              <a:t>Outcomes of interest:</a:t>
            </a:r>
          </a:p>
          <a:p>
            <a:pPr marL="742950" lvl="1" indent="-285750">
              <a:buClr>
                <a:srgbClr val="C00000"/>
              </a:buClr>
              <a:buFont typeface="Arial" panose="020B0604020202020204" pitchFamily="34" charset="0"/>
              <a:buChar char="•"/>
            </a:pPr>
            <a:r>
              <a:rPr lang="en-US" dirty="0"/>
              <a:t>90-day complications, </a:t>
            </a:r>
          </a:p>
          <a:p>
            <a:pPr marL="742950" lvl="1" indent="-285750">
              <a:buClr>
                <a:srgbClr val="C00000"/>
              </a:buClr>
              <a:buFont typeface="Arial" panose="020B0604020202020204" pitchFamily="34" charset="0"/>
              <a:buChar char="•"/>
            </a:pPr>
            <a:r>
              <a:rPr lang="en-US" dirty="0"/>
              <a:t>readmissions and mortality, </a:t>
            </a:r>
          </a:p>
          <a:p>
            <a:pPr marL="285750" indent="-285750">
              <a:buClr>
                <a:srgbClr val="C00000"/>
              </a:buClr>
              <a:buFont typeface="Arial" panose="020B0604020202020204" pitchFamily="34" charset="0"/>
              <a:buChar char="•"/>
            </a:pPr>
            <a:endParaRPr lang="en-US" dirty="0"/>
          </a:p>
          <a:p>
            <a:pPr marL="285750" indent="-285750">
              <a:buClr>
                <a:srgbClr val="C00000"/>
              </a:buClr>
              <a:buFont typeface="Arial" panose="020B0604020202020204" pitchFamily="34" charset="0"/>
              <a:buChar char="•"/>
            </a:pPr>
            <a:r>
              <a:rPr lang="en-US" dirty="0"/>
              <a:t>while controlling for:</a:t>
            </a:r>
          </a:p>
          <a:p>
            <a:pPr marL="742950" lvl="1" indent="-285750">
              <a:buClr>
                <a:srgbClr val="C00000"/>
              </a:buClr>
              <a:buFont typeface="Arial" panose="020B0604020202020204" pitchFamily="34" charset="0"/>
              <a:buChar char="•"/>
            </a:pPr>
            <a:r>
              <a:rPr lang="en-US" dirty="0"/>
              <a:t>baseline demographics (age, gender, region, co-morbidity burden), </a:t>
            </a:r>
          </a:p>
          <a:p>
            <a:pPr marL="742950" lvl="1" indent="-285750">
              <a:buClr>
                <a:srgbClr val="C00000"/>
              </a:buClr>
              <a:buFont typeface="Arial" panose="020B0604020202020204" pitchFamily="34" charset="0"/>
              <a:buChar char="•"/>
            </a:pPr>
            <a:r>
              <a:rPr lang="en-US" dirty="0"/>
              <a:t>type of procedure (ORIF, THA, hemiarthroplasty and percutaneous pinning), </a:t>
            </a:r>
          </a:p>
          <a:p>
            <a:pPr marL="742950" lvl="1" indent="-285750">
              <a:buClr>
                <a:srgbClr val="C00000"/>
              </a:buClr>
              <a:buFont typeface="Arial" panose="020B0604020202020204" pitchFamily="34" charset="0"/>
              <a:buChar char="•"/>
            </a:pPr>
            <a:r>
              <a:rPr lang="en-US" dirty="0"/>
              <a:t>and hospital-level characteristics (teaching status, case volume, ownership, location, bed size). </a:t>
            </a:r>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2369335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919726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Source Sans Pro SemiBold" pitchFamily="34" charset="0"/>
                <a:ea typeface="Source Sans Pro SemiBold" pitchFamily="34" charset="-122"/>
                <a:cs typeface="Source Sans Pro SemiBold" pitchFamily="34" charset="-120"/>
              </a:rPr>
              <a:t>The incidence of </a:t>
            </a:r>
            <a:r>
              <a:rPr lang="en-US" dirty="0">
                <a:solidFill>
                  <a:srgbClr val="C00000"/>
                </a:solidFill>
                <a:latin typeface="Source Sans Pro SemiBold" pitchFamily="34" charset="0"/>
                <a:ea typeface="Source Sans Pro SemiBold" pitchFamily="34" charset="-122"/>
                <a:cs typeface="Source Sans Pro SemiBold" pitchFamily="34" charset="-120"/>
              </a:rPr>
              <a:t>UTIs</a:t>
            </a:r>
            <a:r>
              <a:rPr lang="en-US" dirty="0">
                <a:solidFill>
                  <a:srgbClr val="333333"/>
                </a:solidFill>
                <a:latin typeface="Source Sans Pro SemiBold" pitchFamily="34" charset="0"/>
                <a:ea typeface="Source Sans Pro SemiBold" pitchFamily="34" charset="-122"/>
                <a:cs typeface="Source Sans Pro SemiBold" pitchFamily="34" charset="-120"/>
              </a:rPr>
              <a:t> and </a:t>
            </a:r>
            <a:r>
              <a:rPr lang="en-US" dirty="0">
                <a:solidFill>
                  <a:srgbClr val="C00000"/>
                </a:solidFill>
                <a:latin typeface="Source Sans Pro SemiBold" pitchFamily="34" charset="0"/>
                <a:ea typeface="Source Sans Pro SemiBold" pitchFamily="34" charset="-122"/>
                <a:cs typeface="Source Sans Pro SemiBold" pitchFamily="34" charset="-120"/>
              </a:rPr>
              <a:t>pneumonia</a:t>
            </a:r>
            <a:r>
              <a:rPr lang="en-US" dirty="0">
                <a:solidFill>
                  <a:srgbClr val="333333"/>
                </a:solidFill>
                <a:latin typeface="Source Sans Pro SemiBold" pitchFamily="34" charset="0"/>
                <a:ea typeface="Source Sans Pro SemiBold" pitchFamily="34" charset="-122"/>
                <a:cs typeface="Source Sans Pro SemiBold" pitchFamily="34" charset="-120"/>
              </a:rPr>
              <a:t> increased with increasing DCI score.</a:t>
            </a:r>
            <a:endParaRPr lang="en-US" dirty="0">
              <a:solidFill>
                <a:srgbClr val="333333"/>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2498146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Source Sans Pro SemiBold" pitchFamily="34" charset="0"/>
                <a:ea typeface="Source Sans Pro SemiBold" pitchFamily="34" charset="-122"/>
                <a:cs typeface="Source Sans Pro SemiBold" pitchFamily="34" charset="-120"/>
              </a:rPr>
              <a:t>The incidence of </a:t>
            </a:r>
            <a:r>
              <a:rPr lang="en-US" dirty="0">
                <a:solidFill>
                  <a:srgbClr val="C00000"/>
                </a:solidFill>
                <a:latin typeface="Source Sans Pro SemiBold" pitchFamily="34" charset="0"/>
                <a:ea typeface="Source Sans Pro SemiBold" pitchFamily="34" charset="-122"/>
                <a:cs typeface="Source Sans Pro SemiBold" pitchFamily="34" charset="-120"/>
              </a:rPr>
              <a:t>UTIs</a:t>
            </a:r>
            <a:r>
              <a:rPr lang="en-US" dirty="0">
                <a:solidFill>
                  <a:srgbClr val="333333"/>
                </a:solidFill>
                <a:latin typeface="Source Sans Pro SemiBold" pitchFamily="34" charset="0"/>
                <a:ea typeface="Source Sans Pro SemiBold" pitchFamily="34" charset="-122"/>
                <a:cs typeface="Source Sans Pro SemiBold" pitchFamily="34" charset="-120"/>
              </a:rPr>
              <a:t> and </a:t>
            </a:r>
            <a:r>
              <a:rPr lang="en-US" dirty="0">
                <a:solidFill>
                  <a:srgbClr val="C00000"/>
                </a:solidFill>
                <a:latin typeface="Source Sans Pro SemiBold" pitchFamily="34" charset="0"/>
                <a:ea typeface="Source Sans Pro SemiBold" pitchFamily="34" charset="-122"/>
                <a:cs typeface="Source Sans Pro SemiBold" pitchFamily="34" charset="-120"/>
              </a:rPr>
              <a:t>pneumonia</a:t>
            </a:r>
            <a:r>
              <a:rPr lang="en-US" dirty="0">
                <a:solidFill>
                  <a:srgbClr val="333333"/>
                </a:solidFill>
                <a:latin typeface="Source Sans Pro SemiBold" pitchFamily="34" charset="0"/>
                <a:ea typeface="Source Sans Pro SemiBold" pitchFamily="34" charset="-122"/>
                <a:cs typeface="Source Sans Pro SemiBold" pitchFamily="34" charset="-120"/>
              </a:rPr>
              <a:t> increased with increasing DCI score.</a:t>
            </a:r>
            <a:endParaRPr lang="en-US" dirty="0">
              <a:solidFill>
                <a:srgbClr val="333333"/>
              </a:solidFill>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3132024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600"/>
              </a:spcAft>
              <a:buNone/>
            </a:pPr>
            <a:r>
              <a:rPr lang="en-US" sz="1200" u="none" dirty="0">
                <a:solidFill>
                  <a:srgbClr val="333333"/>
                </a:solidFill>
                <a:latin typeface="Source Sans Pro SemiBold" pitchFamily="34" charset="0"/>
                <a:ea typeface="Source Sans Pro SemiBold" pitchFamily="34" charset="-122"/>
              </a:rPr>
              <a:t>There was a biphasic pattern observed for the risk of pressure ulcers, with mild and severe distressed individuals experiencing higher odds of ulcers</a:t>
            </a:r>
          </a:p>
          <a:p>
            <a:pPr>
              <a:lnSpc>
                <a:spcPct val="150000"/>
              </a:lnSpc>
              <a:spcAft>
                <a:spcPts val="600"/>
              </a:spcAft>
              <a:buNone/>
            </a:pPr>
            <a:endParaRPr lang="en-US" sz="1200" u="none" dirty="0">
              <a:solidFill>
                <a:srgbClr val="333333"/>
              </a:solidFill>
              <a:latin typeface="Source Sans Pro SemiBold" pitchFamily="34" charset="0"/>
              <a:ea typeface="Source Sans Pro SemiBold" pitchFamily="34" charset="-122"/>
            </a:endParaRPr>
          </a:p>
          <a:p>
            <a:pPr>
              <a:lnSpc>
                <a:spcPct val="150000"/>
              </a:lnSpc>
              <a:spcAft>
                <a:spcPts val="600"/>
              </a:spcAft>
              <a:buNone/>
            </a:pPr>
            <a:r>
              <a:rPr lang="en-US" sz="1200" u="none" dirty="0">
                <a:solidFill>
                  <a:srgbClr val="333333"/>
                </a:solidFill>
                <a:latin typeface="Source Sans Pro SemiBold" pitchFamily="34" charset="0"/>
                <a:ea typeface="Source Sans Pro SemiBold" pitchFamily="34" charset="-122"/>
              </a:rPr>
              <a:t>Why? I would love to hear your thoughts on it. We believe this may be due to:</a:t>
            </a:r>
          </a:p>
          <a:p>
            <a:pPr>
              <a:lnSpc>
                <a:spcPct val="150000"/>
              </a:lnSpc>
              <a:spcAft>
                <a:spcPts val="600"/>
              </a:spcAft>
              <a:buNone/>
            </a:pPr>
            <a:r>
              <a:rPr lang="en-US" u="none" dirty="0">
                <a:solidFill>
                  <a:srgbClr val="333333"/>
                </a:solidFill>
              </a:rPr>
              <a:t>The “mild” distress folks </a:t>
            </a:r>
            <a:r>
              <a:rPr lang="en-US" sz="1200" b="0" i="0" u="none" strike="noStrike" kern="1200" dirty="0">
                <a:solidFill>
                  <a:schemeClr val="tx1"/>
                </a:solidFill>
                <a:effectLst/>
                <a:latin typeface="+mn-lt"/>
                <a:ea typeface="+mn-ea"/>
                <a:cs typeface="+mn-cs"/>
              </a:rPr>
              <a:t>are pretty immobile. They have a lot of help and are probably in mid-tier SNFs because they have health insurance,</a:t>
            </a:r>
          </a:p>
          <a:p>
            <a:pPr>
              <a:lnSpc>
                <a:spcPct val="150000"/>
              </a:lnSpc>
              <a:spcAft>
                <a:spcPts val="600"/>
              </a:spcAft>
              <a:buNone/>
            </a:pPr>
            <a:endParaRPr lang="en-US" sz="1200" b="0" i="0" u="none" strike="noStrike" kern="1200" dirty="0">
              <a:solidFill>
                <a:schemeClr val="tx1"/>
              </a:solidFill>
              <a:effectLst/>
              <a:latin typeface="+mn-lt"/>
              <a:ea typeface="+mn-ea"/>
              <a:cs typeface="+mn-cs"/>
            </a:endParaRPr>
          </a:p>
          <a:p>
            <a:pPr>
              <a:lnSpc>
                <a:spcPct val="150000"/>
              </a:lnSpc>
              <a:spcAft>
                <a:spcPts val="600"/>
              </a:spcAft>
              <a:buNone/>
            </a:pPr>
            <a:r>
              <a:rPr lang="en-US" sz="1200" b="0" i="0" u="none" strike="noStrike" kern="1200" dirty="0">
                <a:solidFill>
                  <a:schemeClr val="tx1"/>
                </a:solidFill>
                <a:effectLst/>
                <a:latin typeface="+mn-lt"/>
                <a:ea typeface="+mn-ea"/>
                <a:cs typeface="+mn-cs"/>
              </a:rPr>
              <a:t>Those in the middle with “some distress” are actually the ones better off. These patients are mobile out of necessity. They may not qualify for help to cover SNF costs or perhaps they have enough support at home and went home. </a:t>
            </a:r>
          </a:p>
          <a:p>
            <a:pPr>
              <a:lnSpc>
                <a:spcPct val="150000"/>
              </a:lnSpc>
              <a:spcAft>
                <a:spcPts val="600"/>
              </a:spcAft>
              <a:buNone/>
            </a:pPr>
            <a:endParaRPr lang="en-US" sz="1200" b="0" i="0" u="none" strike="noStrike" kern="1200" dirty="0">
              <a:solidFill>
                <a:schemeClr val="tx1"/>
              </a:solidFill>
              <a:effectLst/>
              <a:latin typeface="+mn-lt"/>
              <a:ea typeface="+mn-ea"/>
              <a:cs typeface="+mn-cs"/>
            </a:endParaRPr>
          </a:p>
          <a:p>
            <a:pPr>
              <a:lnSpc>
                <a:spcPct val="150000"/>
              </a:lnSpc>
              <a:spcAft>
                <a:spcPts val="600"/>
              </a:spcAft>
              <a:buNone/>
            </a:pPr>
            <a:r>
              <a:rPr lang="en-US" sz="1200" b="0" i="0" u="none" strike="noStrike" kern="1200" dirty="0">
                <a:solidFill>
                  <a:schemeClr val="tx1"/>
                </a:solidFill>
                <a:effectLst/>
                <a:latin typeface="+mn-lt"/>
                <a:ea typeface="+mn-ea"/>
                <a:cs typeface="+mn-cs"/>
              </a:rPr>
              <a:t>And those in severe distress worse off because they are likely immobile, sent to low-rated SNFs, and thus at an increased risk for pressure ulcers</a:t>
            </a:r>
            <a:endParaRPr lang="en-US" u="none" dirty="0">
              <a:solidFill>
                <a:srgbClr val="333333"/>
              </a:solidFill>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3285997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3002539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956072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292720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a buzz word.
health inequity is defined by the CDC as the difference or disparity in health outcomes that is systematic, avoidable, and unjust.</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4053384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87699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a:p>
            <a:endParaRPr lang="en-US" dirty="0"/>
          </a:p>
          <a:p>
            <a:r>
              <a:rPr lang="en-US" dirty="0"/>
              <a:t>We know that these Americans experience significant health disparities, often characterized by indicators such as higher incidence of disease, increased mortality rates, &amp; lower life expectancies.</a:t>
            </a:r>
          </a:p>
          <a:p>
            <a:endParaRPr lang="en-US" dirty="0"/>
          </a:p>
          <a:p>
            <a:r>
              <a:rPr lang="en-US" dirty="0"/>
              <a:t>We also know that</a:t>
            </a:r>
          </a:p>
          <a:p>
            <a:endParaRPr lang="en-US" dirty="0"/>
          </a:p>
          <a:p>
            <a:r>
              <a:rPr lang="en-US" dirty="0"/>
              <a:t>Read
</a:t>
            </a:r>
          </a:p>
          <a:p>
            <a:r>
              <a:rPr lang="en-US" dirty="0"/>
              <a:t>– with unequal outcomes influenced by lack of health insurance, violence, and socioeconomic status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that the same subset of Americans who have a higher morbidity &amp; mortality risk from unintentional injury are more likely to live in socioeconomically distressed communities.</a:t>
            </a:r>
          </a:p>
          <a:p>
            <a:r>
              <a:rPr lang="en-US" dirty="0"/>
              <a:t>
Where are they?</a:t>
            </a:r>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Everywhere.</a:t>
            </a:r>
          </a:p>
          <a:p>
            <a:endParaRPr lang="en-US" dirty="0"/>
          </a:p>
          <a:p>
            <a:r>
              <a:rPr lang="en-US" dirty="0"/>
              <a:t>This is a map from the 2017 Census, highlighting the percentage of people living in poverty in the US. Most of them are centered in the South, but it is clear that poverty is all around us.</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own state of Ohio, we have a higher proportion of people living below the poverty line than the US average.</a:t>
            </a:r>
          </a:p>
          <a:p>
            <a:endParaRPr lang="en-US" dirty="0"/>
          </a:p>
          <a:p>
            <a:r>
              <a:rPr lang="en-US" dirty="0"/>
              <a:t>So we know who is at risk.</a:t>
            </a:r>
          </a:p>
          <a:p>
            <a:endParaRPr lang="en-US" dirty="0"/>
          </a:p>
          <a:p>
            <a:r>
              <a:rPr lang="en-US" dirty="0"/>
              <a:t>But, what’s being done?</a:t>
            </a: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3587581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of expanding care to underserved regions has been the creation of critical access hospitals.</a:t>
            </a:r>
          </a:p>
          <a:p>
            <a:endParaRPr lang="en-US" dirty="0"/>
          </a:p>
          <a:p>
            <a:r>
              <a:rPr lang="en-US" dirty="0"/>
              <a:t>In 1997, the federal government identified a subset of hospitals in the US that served a critical population and was at risk of financial closure.
They introduced a policy to rescue what they established as -  Critical Access Hospitals (CAHs). This policy expanded care and maintained the financial viability of rural hospitals.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recent study I worked on that evaluated whether there are differences in care at the CAHs.</a:t>
            </a:r>
          </a:p>
          <a:p>
            <a:endParaRPr lang="en-US" dirty="0"/>
          </a:p>
          <a:p>
            <a:endParaRPr lang="en-US" dirty="0"/>
          </a:p>
          <a:p>
            <a:r>
              <a:rPr lang="en-US" dirty="0"/>
              <a:t>Our study found that outcomes ….</a:t>
            </a:r>
          </a:p>
          <a:p>
            <a:endParaRPr lang="en-US" dirty="0"/>
          </a:p>
          <a:p>
            <a:pPr marL="228600" indent="-228600">
              <a:buAutoNum type="arabicPeriod"/>
            </a:pPr>
            <a:r>
              <a:rPr lang="en-US" b="1" dirty="0"/>
              <a:t>Complications</a:t>
            </a:r>
            <a:r>
              <a:rPr lang="en-US" dirty="0"/>
              <a:t>: </a:t>
            </a:r>
          </a:p>
          <a:p>
            <a:pPr marL="685800" lvl="1" indent="-228600">
              <a:buAutoNum type="arabicPeriod"/>
            </a:pPr>
            <a:r>
              <a:rPr lang="en-US" dirty="0"/>
              <a:t>Read</a:t>
            </a:r>
          </a:p>
          <a:p>
            <a:pPr marL="685800" lvl="1" indent="-228600">
              <a:buAutoNum type="arabicPeriod"/>
            </a:pPr>
            <a:r>
              <a:rPr lang="en-US" sz="1200" b="1" dirty="0">
                <a:solidFill>
                  <a:srgbClr val="333333"/>
                </a:solidFill>
                <a:latin typeface="Source Sans Pro SemiBold" pitchFamily="34" charset="0"/>
                <a:ea typeface="Source Sans Pro SemiBold" pitchFamily="34" charset="-122"/>
                <a:cs typeface="Source Sans Pro SemiBold" pitchFamily="34" charset="-120"/>
              </a:rPr>
              <a:t>Why? </a:t>
            </a:r>
          </a:p>
          <a:p>
            <a:pPr marL="1143000" lvl="2" indent="-228600">
              <a:buAutoNum type="arabicPeriod"/>
            </a:pPr>
            <a:r>
              <a:rPr lang="en-US" sz="1200" dirty="0">
                <a:solidFill>
                  <a:srgbClr val="333333"/>
                </a:solidFill>
                <a:latin typeface="Source Sans Pro SemiBold" pitchFamily="34" charset="0"/>
                <a:ea typeface="Source Sans Pro SemiBold" pitchFamily="34" charset="-122"/>
                <a:cs typeface="Source Sans Pro SemiBold" pitchFamily="34" charset="-120"/>
              </a:rPr>
              <a:t>CAHs </a:t>
            </a:r>
            <a:r>
              <a:rPr lang="en-US" sz="1200" b="1" dirty="0">
                <a:solidFill>
                  <a:srgbClr val="333333"/>
                </a:solidFill>
                <a:latin typeface="Source Sans Pro SemiBold" pitchFamily="34" charset="0"/>
                <a:ea typeface="Source Sans Pro SemiBold" pitchFamily="34" charset="-122"/>
                <a:cs typeface="Source Sans Pro SemiBold" pitchFamily="34" charset="-120"/>
              </a:rPr>
              <a:t>may operate on </a:t>
            </a:r>
            <a:r>
              <a:rPr lang="en-US" sz="1200" b="1" dirty="0">
                <a:solidFill>
                  <a:srgbClr val="C00000"/>
                </a:solidFill>
                <a:latin typeface="Source Sans Pro SemiBold" pitchFamily="34" charset="0"/>
                <a:ea typeface="Source Sans Pro SemiBold" pitchFamily="34" charset="-122"/>
                <a:cs typeface="Source Sans Pro SemiBold" pitchFamily="34" charset="-120"/>
              </a:rPr>
              <a:t>less surgically complex</a:t>
            </a:r>
            <a:r>
              <a:rPr lang="en-US" sz="1200" b="1" dirty="0">
                <a:solidFill>
                  <a:srgbClr val="333333"/>
                </a:solidFill>
                <a:latin typeface="Source Sans Pro SemiBold" pitchFamily="34" charset="0"/>
                <a:ea typeface="Source Sans Pro SemiBold" pitchFamily="34" charset="-122"/>
                <a:cs typeface="Source Sans Pro SemiBold" pitchFamily="34" charset="-120"/>
              </a:rPr>
              <a:t> patients </a:t>
            </a:r>
            <a:r>
              <a:rPr lang="en-US" sz="1200" dirty="0">
                <a:solidFill>
                  <a:srgbClr val="333333"/>
                </a:solidFill>
                <a:latin typeface="Source Sans Pro SemiBold" pitchFamily="34" charset="0"/>
                <a:ea typeface="Source Sans Pro SemiBold" pitchFamily="34" charset="-122"/>
                <a:cs typeface="Source Sans Pro SemiBold" pitchFamily="34" charset="-120"/>
              </a:rPr>
              <a:t>through the process of triaging care to non-CAHs…</a:t>
            </a:r>
          </a:p>
          <a:p>
            <a:pPr marL="1143000" lvl="2" indent="-228600">
              <a:buAutoNum type="arabicPeriod"/>
            </a:pPr>
            <a:r>
              <a:rPr lang="en-US" dirty="0"/>
              <a:t>Databases allow us to adjust for medical complexity, however ICD-9 codes do not contain granular information on fracture patterns that allow us to adjust for surgical complexity of cases. </a:t>
            </a:r>
            <a:r>
              <a:rPr lang="en-US" sz="1200" dirty="0">
                <a:solidFill>
                  <a:schemeClr val="tx1"/>
                </a:solidFill>
                <a:latin typeface="+mn-lt"/>
                <a:ea typeface="+mn-ea"/>
                <a:cs typeface="+mn-cs"/>
              </a:rPr>
              <a:t>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Readmissions &amp; mortality: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Read</a:t>
            </a:r>
            <a:endParaRPr lang="en-US" sz="1200" b="0" dirty="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solidFill>
                  <a:srgbClr val="333333"/>
                </a:solidFill>
                <a:latin typeface="Source Sans Pro SemiBold" pitchFamily="34" charset="0"/>
                <a:ea typeface="Source Sans Pro SemiBold" pitchFamily="34" charset="-122"/>
                <a:cs typeface="Source Sans Pro SemiBold" pitchFamily="34" charset="-120"/>
              </a:rPr>
              <a:t>Why? </a:t>
            </a:r>
            <a:r>
              <a:rPr lang="en-US" sz="1200" dirty="0">
                <a:solidFill>
                  <a:srgbClr val="333333"/>
                </a:solidFill>
                <a:latin typeface="Source Sans Pro SemiBold" pitchFamily="34" charset="0"/>
                <a:ea typeface="Source Sans Pro SemiBold" pitchFamily="34" charset="-122"/>
                <a:cs typeface="Source Sans Pro SemiBold" pitchFamily="34" charset="-120"/>
              </a:rPr>
              <a:t>Post-operative hip fracture patient transfers from CAHs are a common practice, possibly reducing CAH failure-to-rescue rates. </a:t>
            </a:r>
            <a:endParaRPr lang="en-US" sz="1200" dirty="0">
              <a:solidFill>
                <a:srgbClr val="000000">
                  <a:alpha val="60000"/>
                </a:srgbClr>
              </a:solidFill>
              <a:latin typeface="Source Sans Pro" pitchFamily="34" charset="0"/>
              <a:ea typeface="Source Sans Pro" pitchFamily="34" charset="-122"/>
              <a:cs typeface="Source Sans Pro" pitchFamily="34" charset="-120"/>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00000">
                    <a:alpha val="60000"/>
                  </a:srgbClr>
                </a:solidFill>
                <a:latin typeface="Source Sans Pro" pitchFamily="34" charset="0"/>
                <a:ea typeface="Source Sans Pro" pitchFamily="34" charset="-122"/>
                <a:cs typeface="Source Sans Pro" pitchFamily="34" charset="-120"/>
              </a:rPr>
              <a:t>Transfers: 4.1%  at CAHs v 1.2% at non-CAH</a:t>
            </a:r>
            <a:endParaRPr lang="en-US" dirty="0"/>
          </a:p>
          <a:p>
            <a:endParaRPr lang="en-US" dirty="0"/>
          </a:p>
          <a:p>
            <a:endParaRPr lang="en-US" dirty="0"/>
          </a:p>
          <a:p>
            <a:endParaRPr lang="en-US" dirty="0"/>
          </a:p>
          <a:p>
            <a:r>
              <a:rPr lang="en-US" u="sng" dirty="0"/>
              <a:t>Methods for CAH paper</a:t>
            </a:r>
          </a:p>
          <a:p>
            <a:pPr>
              <a:lnSpc>
                <a:spcPts val="2066"/>
              </a:lnSpc>
              <a:spcAft>
                <a:spcPts val="600"/>
              </a:spcAft>
            </a:pPr>
            <a:r>
              <a:rPr lang="en-US" sz="1200" b="1" dirty="0">
                <a:solidFill>
                  <a:srgbClr val="333333"/>
                </a:solidFill>
                <a:latin typeface="Source Sans Pro" pitchFamily="34" charset="0"/>
                <a:ea typeface="Source Sans Pro" pitchFamily="34" charset="-122"/>
                <a:cs typeface="Source Sans Pro" pitchFamily="34" charset="-120"/>
              </a:rPr>
              <a:t>1:1 propensity-score matching*</a:t>
            </a:r>
            <a:r>
              <a:rPr lang="en-US" sz="1200" dirty="0">
                <a:solidFill>
                  <a:srgbClr val="000000">
                    <a:alpha val="60000"/>
                  </a:srgbClr>
                </a:solidFill>
                <a:latin typeface="Source Sans Pro" pitchFamily="34" charset="0"/>
                <a:ea typeface="Source Sans Pro" pitchFamily="34" charset="-122"/>
                <a:cs typeface="Source Sans Pro" pitchFamily="34" charset="-120"/>
              </a:rPr>
              <a:t>: ensure confounding variables related to differences in patient demographics, clinical characteristics, and hospital characteristics were accounted</a:t>
            </a:r>
          </a:p>
          <a:p>
            <a:pPr algn="l">
              <a:lnSpc>
                <a:spcPts val="2066"/>
              </a:lnSpc>
              <a:spcAft>
                <a:spcPts val="600"/>
              </a:spcAft>
              <a:buNone/>
            </a:pPr>
            <a:endParaRPr lang="en-US" sz="1200" dirty="0">
              <a:solidFill>
                <a:srgbClr val="000000">
                  <a:alpha val="60000"/>
                </a:srgbClr>
              </a:solidFill>
              <a:latin typeface="Source Sans Pro" pitchFamily="34" charset="0"/>
              <a:ea typeface="Source Sans Pro" pitchFamily="34" charset="-122"/>
              <a:cs typeface="Source Sans Pro" pitchFamily="34" charset="-120"/>
            </a:endParaRPr>
          </a:p>
          <a:p>
            <a:pPr algn="l">
              <a:lnSpc>
                <a:spcPts val="2066"/>
              </a:lnSpc>
              <a:spcAft>
                <a:spcPts val="600"/>
              </a:spcAft>
              <a:buNone/>
            </a:pPr>
            <a:r>
              <a:rPr lang="en-US" sz="1200" b="1" dirty="0">
                <a:solidFill>
                  <a:srgbClr val="333333"/>
                </a:solidFill>
                <a:latin typeface="Source Sans Pro" pitchFamily="34" charset="0"/>
                <a:ea typeface="Source Sans Pro" pitchFamily="34" charset="-122"/>
                <a:cs typeface="Source Sans Pro" pitchFamily="34" charset="-120"/>
              </a:rPr>
              <a:t>Multivariate logistic regression</a:t>
            </a:r>
            <a:r>
              <a:rPr lang="en-US" sz="1200" dirty="0">
                <a:solidFill>
                  <a:srgbClr val="000000">
                    <a:alpha val="60000"/>
                  </a:srgbClr>
                </a:solidFill>
                <a:latin typeface="Source Sans Pro" pitchFamily="34" charset="0"/>
                <a:ea typeface="Source Sans Pro" pitchFamily="34" charset="-122"/>
                <a:cs typeface="Source Sans Pro" pitchFamily="34" charset="-120"/>
              </a:rPr>
              <a:t>: to assess 90-day complications, readmissions, and mortality between the two matched cohorts.</a:t>
            </a:r>
          </a:p>
          <a:p>
            <a:pPr algn="l">
              <a:lnSpc>
                <a:spcPts val="2066"/>
              </a:lnSpc>
              <a:spcAft>
                <a:spcPts val="600"/>
              </a:spcAft>
              <a:buNone/>
            </a:pPr>
            <a:endParaRPr lang="en-US" sz="1200" dirty="0">
              <a:solidFill>
                <a:srgbClr val="000000">
                  <a:alpha val="60000"/>
                </a:srgbClr>
              </a:solidFill>
              <a:latin typeface="Source Sans Pro" pitchFamily="34" charset="0"/>
              <a:ea typeface="Source Sans Pro" pitchFamily="34" charset="-122"/>
              <a:cs typeface="Source Sans Pro" pitchFamily="34" charset="-120"/>
            </a:endParaRPr>
          </a:p>
          <a:p>
            <a:pPr algn="l">
              <a:lnSpc>
                <a:spcPts val="2066"/>
              </a:lnSpc>
              <a:spcAft>
                <a:spcPts val="600"/>
              </a:spcAft>
              <a:buNone/>
            </a:pPr>
            <a:r>
              <a:rPr lang="en-US" sz="1200" b="1" dirty="0">
                <a:solidFill>
                  <a:srgbClr val="333333"/>
                </a:solidFill>
                <a:latin typeface="Source Sans Pro" pitchFamily="34" charset="0"/>
                <a:ea typeface="Source Sans Pro" pitchFamily="34" charset="-122"/>
                <a:cs typeface="Source Sans Pro" pitchFamily="34" charset="-120"/>
              </a:rPr>
              <a:t>Generalized linear regression</a:t>
            </a:r>
            <a:r>
              <a:rPr lang="en-US" sz="1200" dirty="0">
                <a:solidFill>
                  <a:srgbClr val="000000">
                    <a:alpha val="60000"/>
                  </a:srgbClr>
                </a:solidFill>
                <a:latin typeface="Source Sans Pro" pitchFamily="34" charset="0"/>
                <a:ea typeface="Source Sans Pro" pitchFamily="34" charset="-122"/>
                <a:cs typeface="Source Sans Pro" pitchFamily="34" charset="-120"/>
              </a:rPr>
              <a:t>: to assess the impact of surgery at a CAH on LOS and 90-day costs.</a:t>
            </a:r>
            <a:endParaRPr lang="en-US" dirty="0"/>
          </a:p>
          <a:p>
            <a:pPr lvl="0">
              <a:defRPr/>
            </a:pPr>
            <a:r>
              <a:rPr lang="en-US" sz="1200" i="1" dirty="0">
                <a:solidFill>
                  <a:schemeClr val="bg2"/>
                </a:solidFill>
              </a:rPr>
              <a:t>* Patient demographics</a:t>
            </a:r>
            <a:r>
              <a:rPr lang="en-US" sz="1200" dirty="0">
                <a:solidFill>
                  <a:schemeClr val="bg2"/>
                </a:solidFill>
              </a:rPr>
              <a:t>: age, gender, </a:t>
            </a:r>
            <a:r>
              <a:rPr lang="en-US" sz="1200" dirty="0" err="1">
                <a:solidFill>
                  <a:schemeClr val="bg2"/>
                </a:solidFill>
              </a:rPr>
              <a:t>Elixhauser</a:t>
            </a:r>
            <a:r>
              <a:rPr lang="en-US" sz="1200" dirty="0">
                <a:solidFill>
                  <a:schemeClr val="bg2"/>
                </a:solidFill>
              </a:rPr>
              <a:t> Co-morbidity Index</a:t>
            </a:r>
          </a:p>
          <a:p>
            <a:pPr lvl="0">
              <a:defRPr/>
            </a:pPr>
            <a:r>
              <a:rPr lang="en-US" sz="1200" i="1" dirty="0">
                <a:solidFill>
                  <a:schemeClr val="bg2"/>
                </a:solidFill>
              </a:rPr>
              <a:t>  Clinical characteristics</a:t>
            </a:r>
            <a:r>
              <a:rPr lang="en-US" sz="1200" dirty="0">
                <a:solidFill>
                  <a:schemeClr val="bg2"/>
                </a:solidFill>
              </a:rPr>
              <a:t>: type of fixation, time to surgery) </a:t>
            </a:r>
          </a:p>
          <a:p>
            <a:pPr lvl="0">
              <a:defRPr/>
            </a:pPr>
            <a:r>
              <a:rPr lang="en-US" sz="1200" i="1" dirty="0">
                <a:solidFill>
                  <a:schemeClr val="bg2"/>
                </a:solidFill>
              </a:rPr>
              <a:t>  Hospital characteristics</a:t>
            </a:r>
            <a:r>
              <a:rPr lang="en-US" sz="1200" dirty="0">
                <a:solidFill>
                  <a:schemeClr val="bg2"/>
                </a:solidFill>
              </a:rPr>
              <a:t>: hospital ZIP code and average annual case volume</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a:p>
            <a:endParaRPr lang="en-US" dirty="0"/>
          </a:p>
          <a:p>
            <a:r>
              <a:rPr lang="en-US" dirty="0"/>
              <a:t>Read</a:t>
            </a:r>
          </a:p>
          <a:p>
            <a:endParaRPr lang="en-US" dirty="0"/>
          </a:p>
          <a:p>
            <a:pPr lvl="0">
              <a:defRPr/>
            </a:pPr>
            <a:endParaRPr lang="en-US" sz="12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role of sociodemographic factors among hip fracture patients is not well studied.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 the interaction of sociodemographic factors is complex, addressing these risk factors may lead to improved outcomes and reduced health inequalities.</a:t>
            </a:r>
          </a:p>
          <a:p>
            <a:endParaRPr lang="en-US" dirty="0"/>
          </a:p>
          <a:p>
            <a:r>
              <a:rPr lang="en-US" dirty="0"/>
              <a:t>In order to take into account the complex contributors to a person’s socioeconomic status, researchers have developed a new index.</a:t>
            </a:r>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382728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0"/>
            <a:ext cx="6049301" cy="549361"/>
          </a:xfrm>
          <a:prstGeom prst="rect">
            <a:avLst/>
          </a:prstGeom>
        </p:spPr>
        <p:txBody>
          <a:bodyPr anchor="b">
            <a:noAutofit/>
          </a:bodyPr>
          <a:lstStyle>
            <a:lvl1pPr algn="l">
              <a:defRPr sz="3700" b="1">
                <a:solidFill>
                  <a:schemeClr val="accent1"/>
                </a:solidFill>
              </a:defRPr>
            </a:lvl1pPr>
          </a:lstStyle>
          <a:p>
            <a:r>
              <a:rPr lang="en-US" dirty="0"/>
              <a:t>Heading goes here</a:t>
            </a:r>
          </a:p>
        </p:txBody>
      </p:sp>
      <p:sp>
        <p:nvSpPr>
          <p:cNvPr id="13" name="Content Placeholder 3"/>
          <p:cNvSpPr>
            <a:spLocks noGrp="1"/>
          </p:cNvSpPr>
          <p:nvPr>
            <p:ph sz="quarter" idx="11"/>
          </p:nvPr>
        </p:nvSpPr>
        <p:spPr>
          <a:xfrm>
            <a:off x="660400" y="1629197"/>
            <a:ext cx="6050239" cy="4364185"/>
          </a:xfrm>
          <a:prstGeom prst="rect">
            <a:avLst/>
          </a:prstGeom>
        </p:spPr>
        <p:txBody>
          <a:bodyPr/>
          <a:lstStyle>
            <a:lvl1pPr>
              <a:defRPr sz="2700">
                <a:latin typeface="+mn-lt"/>
              </a:defRPr>
            </a:lvl1pPr>
            <a:lvl2pPr>
              <a:defRPr sz="2700">
                <a:latin typeface="+mn-lt"/>
              </a:defRPr>
            </a:lvl2pPr>
            <a:lvl3pPr>
              <a:defRPr sz="2700">
                <a:latin typeface="+mn-lt"/>
              </a:defRPr>
            </a:lvl3pPr>
            <a:lvl4pPr>
              <a:defRPr sz="2100">
                <a:latin typeface="+mn-lt"/>
              </a:defRPr>
            </a:lvl4pPr>
            <a:lvl5pPr>
              <a:defRPr sz="2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6" name="Footer Placeholder 4"/>
          <p:cNvSpPr>
            <a:spLocks noGrp="1"/>
          </p:cNvSpPr>
          <p:nvPr>
            <p:ph type="ftr" sz="quarter" idx="3"/>
          </p:nvPr>
        </p:nvSpPr>
        <p:spPr>
          <a:xfrm>
            <a:off x="430030" y="6570218"/>
            <a:ext cx="7268060"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sp>
        <p:nvSpPr>
          <p:cNvPr id="3" name="Picture Placeholder 2"/>
          <p:cNvSpPr>
            <a:spLocks noGrp="1"/>
          </p:cNvSpPr>
          <p:nvPr>
            <p:ph type="pic" sz="quarter" idx="12"/>
          </p:nvPr>
        </p:nvSpPr>
        <p:spPr>
          <a:xfrm>
            <a:off x="7939618" y="0"/>
            <a:ext cx="4252383" cy="6858000"/>
          </a:xfrm>
          <a:prstGeom prst="rect">
            <a:avLst/>
          </a:prstGeom>
        </p:spPr>
        <p:txBody>
          <a:bodyPr anchor="ctr"/>
          <a:lstStyle>
            <a:lvl1pPr marL="0" indent="0" algn="ctr">
              <a:buNone/>
              <a:defRPr sz="2100"/>
            </a:lvl1pPr>
          </a:lstStyle>
          <a:p>
            <a:endParaRPr lang="en-US"/>
          </a:p>
        </p:txBody>
      </p:sp>
    </p:spTree>
    <p:extLst>
      <p:ext uri="{BB962C8B-B14F-4D97-AF65-F5344CB8AC3E}">
        <p14:creationId xmlns:p14="http://schemas.microsoft.com/office/powerpoint/2010/main" val="267812371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content, foot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7958968" y="2744661"/>
            <a:ext cx="4233033" cy="4113340"/>
          </a:xfrm>
          <a:prstGeom prst="rect">
            <a:avLst/>
          </a:prstGeom>
        </p:spPr>
      </p:pic>
      <p:sp>
        <p:nvSpPr>
          <p:cNvPr id="3" name="Title 41"/>
          <p:cNvSpPr>
            <a:spLocks noGrp="1"/>
          </p:cNvSpPr>
          <p:nvPr>
            <p:ph type="title" hasCustomPrompt="1"/>
          </p:nvPr>
        </p:nvSpPr>
        <p:spPr>
          <a:xfrm>
            <a:off x="661338" y="690580"/>
            <a:ext cx="11052295" cy="549361"/>
          </a:xfrm>
          <a:prstGeom prst="rect">
            <a:avLst/>
          </a:prstGeom>
        </p:spPr>
        <p:txBody>
          <a:bodyPr anchor="b">
            <a:noAutofit/>
          </a:bodyPr>
          <a:lstStyle>
            <a:lvl1pPr algn="l">
              <a:defRPr sz="3700" b="1">
                <a:solidFill>
                  <a:schemeClr val="accent1"/>
                </a:solidFill>
              </a:defRPr>
            </a:lvl1pPr>
          </a:lstStyle>
          <a:p>
            <a:r>
              <a:rPr lang="en-US" dirty="0"/>
              <a:t>Heading goes here</a:t>
            </a:r>
          </a:p>
        </p:txBody>
      </p:sp>
      <p:sp>
        <p:nvSpPr>
          <p:cNvPr id="4" name="Text Placeholder 4"/>
          <p:cNvSpPr>
            <a:spLocks noGrp="1"/>
          </p:cNvSpPr>
          <p:nvPr>
            <p:ph type="body" sz="quarter" idx="13"/>
          </p:nvPr>
        </p:nvSpPr>
        <p:spPr>
          <a:xfrm>
            <a:off x="660401" y="1679429"/>
            <a:ext cx="11053233" cy="4497005"/>
          </a:xfrm>
          <a:prstGeom prst="rect">
            <a:avLst/>
          </a:prstGeom>
        </p:spPr>
        <p:txBody>
          <a:bodyPr/>
          <a:lstStyle>
            <a:lvl1pPr>
              <a:defRPr sz="2700"/>
            </a:lvl1pPr>
            <a:lvl2pPr>
              <a:defRPr sz="2700"/>
            </a:lvl2pPr>
            <a:lvl3pPr>
              <a:defRPr sz="27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323936282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0"/>
            <a:ext cx="10992181" cy="549361"/>
          </a:xfrm>
          <a:prstGeom prst="rect">
            <a:avLst/>
          </a:prstGeom>
        </p:spPr>
        <p:txBody>
          <a:bodyPr anchor="b">
            <a:noAutofit/>
          </a:bodyPr>
          <a:lstStyle>
            <a:lvl1pPr algn="l">
              <a:defRPr sz="3700" b="1">
                <a:solidFill>
                  <a:schemeClr val="accent1"/>
                </a:solidFill>
              </a:defRPr>
            </a:lvl1pPr>
          </a:lstStyle>
          <a:p>
            <a:r>
              <a:rPr lang="en-US" dirty="0"/>
              <a:t>Heading goes here</a:t>
            </a:r>
          </a:p>
        </p:txBody>
      </p:sp>
      <p:sp>
        <p:nvSpPr>
          <p:cNvPr id="53" name="Rectangle 4"/>
          <p:cNvSpPr>
            <a:spLocks noGrp="1" noChangeArrowheads="1"/>
          </p:cNvSpPr>
          <p:nvPr>
            <p:ph type="subTitle" idx="1" hasCustomPrompt="1"/>
          </p:nvPr>
        </p:nvSpPr>
        <p:spPr>
          <a:xfrm>
            <a:off x="660400" y="1275812"/>
            <a:ext cx="10993120" cy="428625"/>
          </a:xfrm>
          <a:prstGeom prst="rect">
            <a:avLst/>
          </a:prstGeom>
        </p:spPr>
        <p:txBody>
          <a:bodyPr>
            <a:noAutofit/>
          </a:bodyPr>
          <a:lstStyle>
            <a:lvl1pPr marL="0" indent="0" algn="l">
              <a:lnSpc>
                <a:spcPct val="85000"/>
              </a:lnSpc>
              <a:spcBef>
                <a:spcPct val="0"/>
              </a:spcBef>
              <a:buFont typeface="Wingdings" pitchFamily="2" charset="2"/>
              <a:buNone/>
              <a:defRPr sz="2700" i="1"/>
            </a:lvl1pPr>
          </a:lstStyle>
          <a:p>
            <a:r>
              <a:rPr lang="en-US" dirty="0"/>
              <a:t>Subhead goes here</a:t>
            </a:r>
          </a:p>
        </p:txBody>
      </p:sp>
      <p:sp>
        <p:nvSpPr>
          <p:cNvPr id="15"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cxnSp>
        <p:nvCxnSpPr>
          <p:cNvPr id="12" name="Straight Connector 11"/>
          <p:cNvCxnSpPr/>
          <p:nvPr userDrawn="1"/>
        </p:nvCxnSpPr>
        <p:spPr>
          <a:xfrm>
            <a:off x="773355" y="1996003"/>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3"/>
          <p:cNvSpPr>
            <a:spLocks noGrp="1"/>
          </p:cNvSpPr>
          <p:nvPr>
            <p:ph sz="quarter" idx="11"/>
          </p:nvPr>
        </p:nvSpPr>
        <p:spPr>
          <a:xfrm>
            <a:off x="660401" y="2280165"/>
            <a:ext cx="11053233" cy="3897116"/>
          </a:xfrm>
          <a:prstGeom prst="rect">
            <a:avLst/>
          </a:prstGeom>
        </p:spPr>
        <p:txBody>
          <a:bodyPr/>
          <a:lstStyle>
            <a:lvl1pPr>
              <a:defRPr sz="2700">
                <a:latin typeface="+mn-lt"/>
              </a:defRPr>
            </a:lvl1pPr>
            <a:lvl2pPr>
              <a:defRPr sz="2700">
                <a:latin typeface="+mn-lt"/>
              </a:defRPr>
            </a:lvl2pPr>
            <a:lvl3pPr>
              <a:defRPr sz="2700">
                <a:latin typeface="+mn-lt"/>
              </a:defRPr>
            </a:lvl3pPr>
            <a:lvl4pPr>
              <a:defRPr sz="2100">
                <a:latin typeface="+mn-lt"/>
              </a:defRPr>
            </a:lvl4pPr>
            <a:lvl5pPr>
              <a:defRPr sz="2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2" hasCustomPrompt="1"/>
          </p:nvPr>
        </p:nvSpPr>
        <p:spPr>
          <a:xfrm>
            <a:off x="430030" y="6570218"/>
            <a:ext cx="7949855" cy="366183"/>
          </a:xfrm>
          <a:prstGeom prst="rect">
            <a:avLst/>
          </a:prstGeom>
        </p:spPr>
        <p:txBody>
          <a:bodyPr tIns="73152"/>
          <a:lstStyle>
            <a:lvl1pPr marL="0" indent="0" algn="l">
              <a:buNone/>
              <a:defRPr sz="1100" baseline="0"/>
            </a:lvl1pPr>
          </a:lstStyle>
          <a:p>
            <a:pPr lvl="0"/>
            <a:r>
              <a:rPr lang="en-US" dirty="0"/>
              <a:t>Trade Secret, Confidential, Proprietary, Do Not </a:t>
            </a:r>
            <a:r>
              <a:rPr lang="en-US"/>
              <a:t>Copy  |  OSU </a:t>
            </a:r>
            <a:r>
              <a:rPr lang="en-US" dirty="0" err="1"/>
              <a:t>Wexner</a:t>
            </a:r>
            <a:r>
              <a:rPr lang="en-US" dirty="0"/>
              <a:t> Medical Center  © 2018</a:t>
            </a:r>
          </a:p>
        </p:txBody>
      </p:sp>
    </p:spTree>
    <p:extLst>
      <p:ext uri="{BB962C8B-B14F-4D97-AF65-F5344CB8AC3E}">
        <p14:creationId xmlns:p14="http://schemas.microsoft.com/office/powerpoint/2010/main" val="334065291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8" y="690580"/>
            <a:ext cx="11052295" cy="549361"/>
          </a:xfrm>
          <a:prstGeom prst="rect">
            <a:avLst/>
          </a:prstGeom>
        </p:spPr>
        <p:txBody>
          <a:bodyPr anchor="b">
            <a:noAutofit/>
          </a:bodyPr>
          <a:lstStyle>
            <a:lvl1pPr algn="l">
              <a:defRPr sz="3700" b="1">
                <a:solidFill>
                  <a:schemeClr val="accent1"/>
                </a:solidFill>
              </a:defRPr>
            </a:lvl1pPr>
          </a:lstStyle>
          <a:p>
            <a:r>
              <a:rPr lang="en-US" dirty="0"/>
              <a:t>Heading goes here</a:t>
            </a:r>
          </a:p>
        </p:txBody>
      </p:sp>
      <p:sp>
        <p:nvSpPr>
          <p:cNvPr id="8"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0"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cxnSp>
        <p:nvCxnSpPr>
          <p:cNvPr id="12" name="Straight Connector 11"/>
          <p:cNvCxnSpPr/>
          <p:nvPr userDrawn="1"/>
        </p:nvCxnSpPr>
        <p:spPr>
          <a:xfrm>
            <a:off x="773355" y="1532613"/>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3"/>
          <p:cNvSpPr>
            <a:spLocks noGrp="1"/>
          </p:cNvSpPr>
          <p:nvPr>
            <p:ph sz="quarter" idx="11"/>
          </p:nvPr>
        </p:nvSpPr>
        <p:spPr>
          <a:xfrm>
            <a:off x="660401" y="1816775"/>
            <a:ext cx="11053233" cy="4176607"/>
          </a:xfrm>
          <a:prstGeom prst="rect">
            <a:avLst/>
          </a:prstGeom>
        </p:spPr>
        <p:txBody>
          <a:bodyPr/>
          <a:lstStyle>
            <a:lvl1pPr>
              <a:defRPr sz="2700">
                <a:latin typeface="+mn-lt"/>
              </a:defRPr>
            </a:lvl1pPr>
            <a:lvl2pPr>
              <a:defRPr sz="2700">
                <a:latin typeface="+mn-lt"/>
              </a:defRPr>
            </a:lvl2pPr>
            <a:lvl3pPr>
              <a:defRPr sz="2700">
                <a:latin typeface="+mn-lt"/>
              </a:defRPr>
            </a:lvl3pPr>
            <a:lvl4pPr>
              <a:defRPr sz="2100">
                <a:latin typeface="+mn-lt"/>
              </a:defRPr>
            </a:lvl4pPr>
            <a:lvl5pPr>
              <a:defRPr sz="2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09010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with Block O">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7958968" y="2744661"/>
            <a:ext cx="4233033" cy="4113340"/>
          </a:xfrm>
          <a:prstGeom prst="rect">
            <a:avLst/>
          </a:prstGeom>
        </p:spPr>
      </p:pic>
      <p:sp>
        <p:nvSpPr>
          <p:cNvPr id="42" name="Title 41"/>
          <p:cNvSpPr>
            <a:spLocks noGrp="1"/>
          </p:cNvSpPr>
          <p:nvPr>
            <p:ph type="title" hasCustomPrompt="1"/>
          </p:nvPr>
        </p:nvSpPr>
        <p:spPr>
          <a:xfrm>
            <a:off x="661339" y="690580"/>
            <a:ext cx="11042981" cy="549361"/>
          </a:xfrm>
          <a:prstGeom prst="rect">
            <a:avLst/>
          </a:prstGeom>
        </p:spPr>
        <p:txBody>
          <a:bodyPr anchor="b">
            <a:noAutofit/>
          </a:bodyPr>
          <a:lstStyle>
            <a:lvl1pPr algn="l">
              <a:defRPr sz="3700" b="1">
                <a:solidFill>
                  <a:schemeClr val="accent1"/>
                </a:solidFill>
              </a:defRPr>
            </a:lvl1pPr>
          </a:lstStyle>
          <a:p>
            <a:r>
              <a:rPr lang="en-US" dirty="0"/>
              <a:t>Heading goes here</a:t>
            </a:r>
          </a:p>
        </p:txBody>
      </p:sp>
      <p:sp>
        <p:nvSpPr>
          <p:cNvPr id="53" name="Rectangle 4"/>
          <p:cNvSpPr>
            <a:spLocks noGrp="1" noChangeArrowheads="1"/>
          </p:cNvSpPr>
          <p:nvPr>
            <p:ph type="subTitle" idx="1" hasCustomPrompt="1"/>
          </p:nvPr>
        </p:nvSpPr>
        <p:spPr>
          <a:xfrm>
            <a:off x="660400" y="1275812"/>
            <a:ext cx="11043920" cy="428625"/>
          </a:xfrm>
          <a:prstGeom prst="rect">
            <a:avLst/>
          </a:prstGeom>
        </p:spPr>
        <p:txBody>
          <a:bodyPr>
            <a:noAutofit/>
          </a:bodyPr>
          <a:lstStyle>
            <a:lvl1pPr marL="0" indent="0" algn="l">
              <a:lnSpc>
                <a:spcPct val="85000"/>
              </a:lnSpc>
              <a:spcBef>
                <a:spcPct val="0"/>
              </a:spcBef>
              <a:buFont typeface="Wingdings" pitchFamily="2" charset="2"/>
              <a:buNone/>
              <a:defRPr sz="2700" i="1"/>
            </a:lvl1pPr>
          </a:lstStyle>
          <a:p>
            <a:r>
              <a:rPr lang="en-US" dirty="0"/>
              <a:t>Subhead goes here</a:t>
            </a:r>
          </a:p>
        </p:txBody>
      </p:sp>
      <p:sp>
        <p:nvSpPr>
          <p:cNvPr id="9"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1"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cxnSp>
        <p:nvCxnSpPr>
          <p:cNvPr id="12" name="Straight Connector 11"/>
          <p:cNvCxnSpPr/>
          <p:nvPr userDrawn="1"/>
        </p:nvCxnSpPr>
        <p:spPr>
          <a:xfrm>
            <a:off x="773355" y="1996003"/>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p:cNvSpPr>
            <a:spLocks noGrp="1"/>
          </p:cNvSpPr>
          <p:nvPr>
            <p:ph sz="quarter" idx="11"/>
          </p:nvPr>
        </p:nvSpPr>
        <p:spPr>
          <a:xfrm>
            <a:off x="660401" y="2280165"/>
            <a:ext cx="11053233" cy="3897116"/>
          </a:xfrm>
          <a:prstGeom prst="rect">
            <a:avLst/>
          </a:prstGeom>
        </p:spPr>
        <p:txBody>
          <a:bodyPr/>
          <a:lstStyle>
            <a:lvl1pPr>
              <a:defRPr sz="2700">
                <a:latin typeface="+mn-lt"/>
              </a:defRPr>
            </a:lvl1pPr>
            <a:lvl2pPr>
              <a:defRPr sz="2700">
                <a:latin typeface="+mn-lt"/>
              </a:defRPr>
            </a:lvl2pPr>
            <a:lvl3pPr>
              <a:defRPr sz="2700">
                <a:latin typeface="+mn-lt"/>
              </a:defRPr>
            </a:lvl3pPr>
            <a:lvl4pPr>
              <a:defRPr sz="2100">
                <a:latin typeface="+mn-lt"/>
              </a:defRPr>
            </a:lvl4pPr>
            <a:lvl5pPr>
              <a:defRPr sz="2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84313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content, foot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7958968" y="2744661"/>
            <a:ext cx="4233033" cy="4113340"/>
          </a:xfrm>
          <a:prstGeom prst="rect">
            <a:avLst/>
          </a:prstGeom>
        </p:spPr>
      </p:pic>
      <p:sp>
        <p:nvSpPr>
          <p:cNvPr id="42" name="Title 41"/>
          <p:cNvSpPr>
            <a:spLocks noGrp="1"/>
          </p:cNvSpPr>
          <p:nvPr>
            <p:ph type="title" hasCustomPrompt="1"/>
          </p:nvPr>
        </p:nvSpPr>
        <p:spPr>
          <a:xfrm>
            <a:off x="661338" y="690580"/>
            <a:ext cx="11052295" cy="549361"/>
          </a:xfrm>
          <a:prstGeom prst="rect">
            <a:avLst/>
          </a:prstGeom>
        </p:spPr>
        <p:txBody>
          <a:bodyPr anchor="b">
            <a:noAutofit/>
          </a:bodyPr>
          <a:lstStyle>
            <a:lvl1pPr algn="l">
              <a:defRPr sz="3700" b="1" baseline="0">
                <a:solidFill>
                  <a:schemeClr val="accent1"/>
                </a:solidFill>
              </a:defRPr>
            </a:lvl1pPr>
          </a:lstStyle>
          <a:p>
            <a:r>
              <a:rPr lang="en-US" dirty="0"/>
              <a:t>Heading goes here</a:t>
            </a:r>
          </a:p>
        </p:txBody>
      </p:sp>
      <p:cxnSp>
        <p:nvCxnSpPr>
          <p:cNvPr id="3" name="Straight Connector 2"/>
          <p:cNvCxnSpPr/>
          <p:nvPr userDrawn="1"/>
        </p:nvCxnSpPr>
        <p:spPr>
          <a:xfrm>
            <a:off x="773355" y="1532613"/>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0"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
        <p:nvSpPr>
          <p:cNvPr id="4" name="Content Placeholder 3"/>
          <p:cNvSpPr>
            <a:spLocks noGrp="1"/>
          </p:cNvSpPr>
          <p:nvPr>
            <p:ph sz="quarter" idx="11"/>
          </p:nvPr>
        </p:nvSpPr>
        <p:spPr>
          <a:xfrm>
            <a:off x="660401" y="1816775"/>
            <a:ext cx="11053233" cy="4176607"/>
          </a:xfrm>
          <a:prstGeom prst="rect">
            <a:avLst/>
          </a:prstGeom>
        </p:spPr>
        <p:txBody>
          <a:bodyPr/>
          <a:lstStyle>
            <a:lvl1pPr>
              <a:defRPr sz="2700">
                <a:latin typeface="+mn-lt"/>
              </a:defRPr>
            </a:lvl1pPr>
            <a:lvl2pPr>
              <a:defRPr sz="2700">
                <a:latin typeface="+mn-lt"/>
              </a:defRPr>
            </a:lvl2pPr>
            <a:lvl3pPr>
              <a:defRPr sz="2700">
                <a:latin typeface="+mn-lt"/>
              </a:defRPr>
            </a:lvl3pPr>
            <a:lvl4pPr>
              <a:defRPr sz="2100">
                <a:latin typeface="+mn-lt"/>
              </a:defRPr>
            </a:lvl4pPr>
            <a:lvl5pPr>
              <a:defRPr sz="2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345821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0_Title, content,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8610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content,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chor="ctr"/>
          <a:lstStyle>
            <a:lvl1pPr marL="0" indent="0" algn="ctr">
              <a:buNone/>
              <a:defRPr sz="2100"/>
            </a:lvl1pPr>
          </a:lstStyle>
          <a:p>
            <a:endParaRPr lang="en-US"/>
          </a:p>
        </p:txBody>
      </p:sp>
    </p:spTree>
    <p:extLst>
      <p:ext uri="{BB962C8B-B14F-4D97-AF65-F5344CB8AC3E}">
        <p14:creationId xmlns:p14="http://schemas.microsoft.com/office/powerpoint/2010/main" val="342941972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rporate Title with Picture">
    <p:spTree>
      <p:nvGrpSpPr>
        <p:cNvPr id="1" name=""/>
        <p:cNvGrpSpPr/>
        <p:nvPr/>
      </p:nvGrpSpPr>
      <p:grpSpPr>
        <a:xfrm>
          <a:off x="0" y="0"/>
          <a:ext cx="0" cy="0"/>
          <a:chOff x="0" y="0"/>
          <a:chExt cx="0" cy="0"/>
        </a:xfrm>
      </p:grpSpPr>
      <p:cxnSp>
        <p:nvCxnSpPr>
          <p:cNvPr id="13" name="Straight Connector 12"/>
          <p:cNvCxnSpPr/>
          <p:nvPr userDrawn="1"/>
        </p:nvCxnSpPr>
        <p:spPr>
          <a:xfrm>
            <a:off x="926195" y="4584461"/>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11"/>
          <p:cNvSpPr>
            <a:spLocks noGrp="1"/>
          </p:cNvSpPr>
          <p:nvPr>
            <p:ph sz="quarter" idx="13" hasCustomPrompt="1"/>
          </p:nvPr>
        </p:nvSpPr>
        <p:spPr>
          <a:xfrm>
            <a:off x="763489" y="5020818"/>
            <a:ext cx="3351479" cy="953765"/>
          </a:xfrm>
          <a:prstGeom prst="rect">
            <a:avLst/>
          </a:prstGeom>
        </p:spPr>
        <p:txBody>
          <a:bodyPr/>
          <a:lstStyle>
            <a:lvl1pPr marL="0" indent="0">
              <a:buNone/>
              <a:defRPr sz="1900"/>
            </a:lvl1pPr>
          </a:lstStyle>
          <a:p>
            <a:pPr>
              <a:lnSpc>
                <a:spcPct val="100000"/>
              </a:lnSpc>
            </a:pPr>
            <a:r>
              <a:rPr lang="en-US" sz="2100" baseline="30000" dirty="0"/>
              <a:t>Body text goes here</a:t>
            </a:r>
          </a:p>
        </p:txBody>
      </p:sp>
      <p:cxnSp>
        <p:nvCxnSpPr>
          <p:cNvPr id="20" name="Straight Connector 19"/>
          <p:cNvCxnSpPr/>
          <p:nvPr userDrawn="1"/>
        </p:nvCxnSpPr>
        <p:spPr>
          <a:xfrm>
            <a:off x="4572516" y="4584461"/>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8293000" y="4584461"/>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23" name="Title 41"/>
          <p:cNvSpPr>
            <a:spLocks noGrp="1"/>
          </p:cNvSpPr>
          <p:nvPr>
            <p:ph type="title" hasCustomPrompt="1"/>
          </p:nvPr>
        </p:nvSpPr>
        <p:spPr>
          <a:xfrm>
            <a:off x="772579" y="3743037"/>
            <a:ext cx="3343435" cy="549361"/>
          </a:xfrm>
          <a:prstGeom prst="rect">
            <a:avLst/>
          </a:prstGeom>
        </p:spPr>
        <p:txBody>
          <a:bodyPr anchor="b">
            <a:noAutofit/>
          </a:bodyPr>
          <a:lstStyle>
            <a:lvl1pPr algn="l">
              <a:defRPr sz="3700" b="1">
                <a:solidFill>
                  <a:schemeClr val="accent1"/>
                </a:solidFill>
              </a:defRPr>
            </a:lvl1pPr>
          </a:lstStyle>
          <a:p>
            <a:r>
              <a:rPr lang="en-US" dirty="0"/>
              <a:t>Title</a:t>
            </a:r>
          </a:p>
        </p:txBody>
      </p:sp>
      <p:sp>
        <p:nvSpPr>
          <p:cNvPr id="24" name="Content Placeholder 11"/>
          <p:cNvSpPr>
            <a:spLocks noGrp="1"/>
          </p:cNvSpPr>
          <p:nvPr>
            <p:ph sz="quarter" idx="14" hasCustomPrompt="1"/>
          </p:nvPr>
        </p:nvSpPr>
        <p:spPr>
          <a:xfrm>
            <a:off x="4483971" y="5020816"/>
            <a:ext cx="3351479" cy="953765"/>
          </a:xfrm>
          <a:prstGeom prst="rect">
            <a:avLst/>
          </a:prstGeom>
        </p:spPr>
        <p:txBody>
          <a:bodyPr/>
          <a:lstStyle>
            <a:lvl1pPr marL="0" indent="0">
              <a:buNone/>
              <a:defRPr sz="1900"/>
            </a:lvl1pPr>
          </a:lstStyle>
          <a:p>
            <a:pPr>
              <a:lnSpc>
                <a:spcPct val="100000"/>
              </a:lnSpc>
            </a:pPr>
            <a:r>
              <a:rPr lang="en-US" sz="2100" baseline="30000" dirty="0"/>
              <a:t>Body text goes here</a:t>
            </a:r>
          </a:p>
        </p:txBody>
      </p:sp>
      <p:sp>
        <p:nvSpPr>
          <p:cNvPr id="26" name="Content Placeholder 11"/>
          <p:cNvSpPr>
            <a:spLocks noGrp="1"/>
          </p:cNvSpPr>
          <p:nvPr>
            <p:ph sz="quarter" idx="15" hasCustomPrompt="1"/>
          </p:nvPr>
        </p:nvSpPr>
        <p:spPr>
          <a:xfrm>
            <a:off x="8204453" y="5020816"/>
            <a:ext cx="3351479" cy="953765"/>
          </a:xfrm>
          <a:prstGeom prst="rect">
            <a:avLst/>
          </a:prstGeom>
        </p:spPr>
        <p:txBody>
          <a:bodyPr/>
          <a:lstStyle>
            <a:lvl1pPr marL="0" indent="0">
              <a:buNone/>
              <a:defRPr sz="1900"/>
            </a:lvl1pPr>
          </a:lstStyle>
          <a:p>
            <a:pPr>
              <a:lnSpc>
                <a:spcPct val="100000"/>
              </a:lnSpc>
            </a:pPr>
            <a:r>
              <a:rPr lang="en-US" sz="2100" baseline="30000" dirty="0"/>
              <a:t>Body text goes here</a:t>
            </a:r>
          </a:p>
        </p:txBody>
      </p:sp>
      <p:sp>
        <p:nvSpPr>
          <p:cNvPr id="11"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4"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346313001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Corporate Title with Picture">
    <p:spTree>
      <p:nvGrpSpPr>
        <p:cNvPr id="1" name=""/>
        <p:cNvGrpSpPr/>
        <p:nvPr/>
      </p:nvGrpSpPr>
      <p:grpSpPr>
        <a:xfrm>
          <a:off x="0" y="0"/>
          <a:ext cx="0" cy="0"/>
          <a:chOff x="0" y="0"/>
          <a:chExt cx="0" cy="0"/>
        </a:xfrm>
      </p:grpSpPr>
      <p:sp>
        <p:nvSpPr>
          <p:cNvPr id="9" name="Title 41"/>
          <p:cNvSpPr>
            <a:spLocks noGrp="1"/>
          </p:cNvSpPr>
          <p:nvPr>
            <p:ph type="title" hasCustomPrompt="1"/>
          </p:nvPr>
        </p:nvSpPr>
        <p:spPr>
          <a:xfrm>
            <a:off x="917875" y="2229973"/>
            <a:ext cx="10363096" cy="549361"/>
          </a:xfrm>
          <a:prstGeom prst="rect">
            <a:avLst/>
          </a:prstGeom>
        </p:spPr>
        <p:txBody>
          <a:bodyPr anchor="b">
            <a:noAutofit/>
          </a:bodyPr>
          <a:lstStyle>
            <a:lvl1pPr algn="ctr">
              <a:defRPr sz="3700" b="1">
                <a:solidFill>
                  <a:schemeClr val="accent1"/>
                </a:solidFill>
              </a:defRPr>
            </a:lvl1pPr>
          </a:lstStyle>
          <a:p>
            <a:r>
              <a:rPr lang="en-US" dirty="0"/>
              <a:t>Title goes here</a:t>
            </a:r>
          </a:p>
        </p:txBody>
      </p:sp>
      <p:sp>
        <p:nvSpPr>
          <p:cNvPr id="11" name="Content Placeholder 4"/>
          <p:cNvSpPr>
            <a:spLocks noGrp="1"/>
          </p:cNvSpPr>
          <p:nvPr>
            <p:ph sz="quarter" idx="10" hasCustomPrompt="1"/>
          </p:nvPr>
        </p:nvSpPr>
        <p:spPr>
          <a:xfrm>
            <a:off x="917875" y="3346326"/>
            <a:ext cx="10363096" cy="2808969"/>
          </a:xfrm>
          <a:prstGeom prst="rect">
            <a:avLst/>
          </a:prstGeom>
        </p:spPr>
        <p:txBody>
          <a:bodyPr vert="horz"/>
          <a:lstStyle>
            <a:lvl1pPr marL="0" indent="0" algn="ctr">
              <a:buNone/>
              <a:defRPr sz="1600"/>
            </a:lvl1pPr>
            <a:lvl2pPr marL="609585" indent="0">
              <a:buNone/>
              <a:defRPr sz="2400"/>
            </a:lvl2pPr>
            <a:lvl3pPr>
              <a:defRPr sz="2400"/>
            </a:lvl3pPr>
            <a:lvl4pPr>
              <a:defRPr sz="1900"/>
            </a:lvl4pPr>
            <a:lvl5pPr>
              <a:defRPr sz="1900"/>
            </a:lvl5pPr>
          </a:lstStyle>
          <a:p>
            <a:pPr lvl="0"/>
            <a:r>
              <a:rPr lang="en-US" dirty="0"/>
              <a:t>Body text goes here</a:t>
            </a:r>
          </a:p>
        </p:txBody>
      </p:sp>
      <p:cxnSp>
        <p:nvCxnSpPr>
          <p:cNvPr id="13" name="Straight Connector 12"/>
          <p:cNvCxnSpPr/>
          <p:nvPr userDrawn="1"/>
        </p:nvCxnSpPr>
        <p:spPr>
          <a:xfrm>
            <a:off x="5709677" y="3054759"/>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8"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282276748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Corporate Title with Pictur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a:ext>
            </a:extLst>
          </a:blip>
          <a:srcRect l="25930" t="18062" b="19785"/>
          <a:stretch/>
        </p:blipFill>
        <p:spPr>
          <a:xfrm>
            <a:off x="-39896" y="0"/>
            <a:ext cx="12231896" cy="6858000"/>
          </a:xfrm>
          <a:prstGeom prst="rect">
            <a:avLst/>
          </a:prstGeom>
        </p:spPr>
      </p:pic>
      <p:sp>
        <p:nvSpPr>
          <p:cNvPr id="13" name="Title 41"/>
          <p:cNvSpPr>
            <a:spLocks noGrp="1"/>
          </p:cNvSpPr>
          <p:nvPr>
            <p:ph type="title" hasCustomPrompt="1"/>
          </p:nvPr>
        </p:nvSpPr>
        <p:spPr>
          <a:xfrm>
            <a:off x="3900120" y="3538820"/>
            <a:ext cx="4398592" cy="705605"/>
          </a:xfrm>
          <a:prstGeom prst="rect">
            <a:avLst/>
          </a:prstGeom>
        </p:spPr>
        <p:txBody>
          <a:bodyPr anchor="b">
            <a:noAutofit/>
          </a:bodyPr>
          <a:lstStyle>
            <a:lvl1pPr algn="ctr">
              <a:defRPr sz="3700" b="1">
                <a:solidFill>
                  <a:schemeClr val="bg1">
                    <a:lumMod val="95000"/>
                  </a:schemeClr>
                </a:solidFill>
                <a:latin typeface="+mj-lt"/>
              </a:defRPr>
            </a:lvl1pPr>
          </a:lstStyle>
          <a:p>
            <a:r>
              <a:rPr lang="en-US" dirty="0"/>
              <a:t>Title goes here</a:t>
            </a:r>
          </a:p>
        </p:txBody>
      </p:sp>
      <p:sp>
        <p:nvSpPr>
          <p:cNvPr id="14" name="Rectangle 4"/>
          <p:cNvSpPr>
            <a:spLocks noGrp="1" noChangeArrowheads="1"/>
          </p:cNvSpPr>
          <p:nvPr>
            <p:ph type="subTitle" idx="1" hasCustomPrompt="1"/>
          </p:nvPr>
        </p:nvSpPr>
        <p:spPr>
          <a:xfrm>
            <a:off x="3511563" y="4818762"/>
            <a:ext cx="5170632" cy="926623"/>
          </a:xfrm>
          <a:prstGeom prst="rect">
            <a:avLst/>
          </a:prstGeom>
        </p:spPr>
        <p:txBody>
          <a:bodyPr>
            <a:noAutofit/>
          </a:bodyPr>
          <a:lstStyle>
            <a:lvl1pPr marL="0" indent="0" algn="ctr">
              <a:lnSpc>
                <a:spcPct val="120000"/>
              </a:lnSpc>
              <a:spcBef>
                <a:spcPct val="0"/>
              </a:spcBef>
              <a:buFont typeface="Wingdings" pitchFamily="2" charset="2"/>
              <a:buNone/>
              <a:defRPr sz="2700">
                <a:solidFill>
                  <a:srgbClr val="F2F2F2"/>
                </a:solidFill>
                <a:latin typeface="+mj-lt"/>
              </a:defRPr>
            </a:lvl1pPr>
          </a:lstStyle>
          <a:p>
            <a:r>
              <a:rPr lang="en-US" dirty="0"/>
              <a:t>Name of presenter</a:t>
            </a:r>
          </a:p>
          <a:p>
            <a:r>
              <a:rPr lang="en-US" dirty="0"/>
              <a:t>Date</a:t>
            </a:r>
          </a:p>
        </p:txBody>
      </p:sp>
      <p:cxnSp>
        <p:nvCxnSpPr>
          <p:cNvPr id="17" name="Straight Connector 16"/>
          <p:cNvCxnSpPr/>
          <p:nvPr userDrawn="1"/>
        </p:nvCxnSpPr>
        <p:spPr>
          <a:xfrm>
            <a:off x="5664864" y="4534599"/>
            <a:ext cx="857045"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78785" y="1505413"/>
            <a:ext cx="1218593" cy="1589047"/>
          </a:xfrm>
          <a:prstGeom prst="rect">
            <a:avLst/>
          </a:prstGeom>
        </p:spPr>
      </p:pic>
      <p:pic>
        <p:nvPicPr>
          <p:cNvPr id="8" name="Picture 7" descr="OSU-WexMedCtr-1C-REV-Stacked-CMY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3993" y="5885790"/>
            <a:ext cx="1139275" cy="846759"/>
          </a:xfrm>
          <a:prstGeom prst="rect">
            <a:avLst/>
          </a:prstGeom>
        </p:spPr>
      </p:pic>
    </p:spTree>
    <p:extLst>
      <p:ext uri="{BB962C8B-B14F-4D97-AF65-F5344CB8AC3E}">
        <p14:creationId xmlns:p14="http://schemas.microsoft.com/office/powerpoint/2010/main" val="385506098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mp; Content 2">
    <p:spTree>
      <p:nvGrpSpPr>
        <p:cNvPr id="1" name=""/>
        <p:cNvGrpSpPr/>
        <p:nvPr/>
      </p:nvGrpSpPr>
      <p:grpSpPr>
        <a:xfrm>
          <a:off x="0" y="0"/>
          <a:ext cx="0" cy="0"/>
          <a:chOff x="0" y="0"/>
          <a:chExt cx="0" cy="0"/>
        </a:xfrm>
      </p:grpSpPr>
      <p:sp>
        <p:nvSpPr>
          <p:cNvPr id="6" name="Title 41"/>
          <p:cNvSpPr txBox="1">
            <a:spLocks/>
          </p:cNvSpPr>
          <p:nvPr userDrawn="1"/>
        </p:nvSpPr>
        <p:spPr>
          <a:xfrm>
            <a:off x="1931263" y="2603082"/>
            <a:ext cx="7818893" cy="549361"/>
          </a:xfrm>
          <a:prstGeom prst="rect">
            <a:avLst/>
          </a:prstGeom>
        </p:spPr>
        <p:txBody>
          <a:bodyPr anchor="b">
            <a:noAutofit/>
          </a:bodyPr>
          <a:lstStyle>
            <a:lvl1pPr algn="l" rtl="0" eaLnBrk="0" fontAlgn="base" hangingPunct="0">
              <a:lnSpc>
                <a:spcPct val="85000"/>
              </a:lnSpc>
              <a:spcBef>
                <a:spcPct val="0"/>
              </a:spcBef>
              <a:spcAft>
                <a:spcPct val="0"/>
              </a:spcAft>
              <a:defRPr sz="2800" b="1"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a:lstStyle>
          <a:p>
            <a:pPr algn="ctr"/>
            <a:r>
              <a:rPr lang="en-US" dirty="0">
                <a:solidFill>
                  <a:srgbClr val="BB0000"/>
                </a:solidFill>
              </a:rPr>
              <a:t>Thank You</a:t>
            </a:r>
          </a:p>
        </p:txBody>
      </p:sp>
      <p:cxnSp>
        <p:nvCxnSpPr>
          <p:cNvPr id="8" name="Straight Connector 7"/>
          <p:cNvCxnSpPr/>
          <p:nvPr userDrawn="1"/>
        </p:nvCxnSpPr>
        <p:spPr>
          <a:xfrm>
            <a:off x="5502727" y="3432563"/>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userDrawn="1"/>
        </p:nvGrpSpPr>
        <p:grpSpPr>
          <a:xfrm>
            <a:off x="4583759" y="3943257"/>
            <a:ext cx="2384728" cy="487760"/>
            <a:chOff x="3273339" y="3400788"/>
            <a:chExt cx="1788546" cy="365820"/>
          </a:xfrm>
        </p:grpSpPr>
        <p:pic>
          <p:nvPicPr>
            <p:cNvPr id="2" name="Picture 1"/>
            <p:cNvPicPr>
              <a:picLocks noChangeAspect="1"/>
            </p:cNvPicPr>
            <p:nvPr userDrawn="1"/>
          </p:nvPicPr>
          <p:blipFill rotWithShape="1">
            <a:blip r:embed="rId2"/>
            <a:srcRect r="47110"/>
            <a:stretch/>
          </p:blipFill>
          <p:spPr>
            <a:xfrm>
              <a:off x="3273339" y="3400788"/>
              <a:ext cx="1373720" cy="365820"/>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31559" t="32072" r="31559" b="27922"/>
            <a:stretch/>
          </p:blipFill>
          <p:spPr>
            <a:xfrm>
              <a:off x="4724645" y="3400788"/>
              <a:ext cx="337240" cy="365820"/>
            </a:xfrm>
            <a:prstGeom prst="rect">
              <a:avLst/>
            </a:prstGeom>
          </p:spPr>
        </p:pic>
      </p:grpSp>
    </p:spTree>
    <p:extLst>
      <p:ext uri="{BB962C8B-B14F-4D97-AF65-F5344CB8AC3E}">
        <p14:creationId xmlns:p14="http://schemas.microsoft.com/office/powerpoint/2010/main" val="424698368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mp; Content 2">
    <p:spTree>
      <p:nvGrpSpPr>
        <p:cNvPr id="1" name=""/>
        <p:cNvGrpSpPr/>
        <p:nvPr/>
      </p:nvGrpSpPr>
      <p:grpSpPr>
        <a:xfrm>
          <a:off x="0" y="0"/>
          <a:ext cx="0" cy="0"/>
          <a:chOff x="0" y="0"/>
          <a:chExt cx="0" cy="0"/>
        </a:xfrm>
      </p:grpSpPr>
      <p:sp>
        <p:nvSpPr>
          <p:cNvPr id="6" name="Title 41"/>
          <p:cNvSpPr txBox="1">
            <a:spLocks/>
          </p:cNvSpPr>
          <p:nvPr userDrawn="1"/>
        </p:nvSpPr>
        <p:spPr>
          <a:xfrm>
            <a:off x="1931263" y="2603082"/>
            <a:ext cx="7818893" cy="549361"/>
          </a:xfrm>
          <a:prstGeom prst="rect">
            <a:avLst/>
          </a:prstGeom>
        </p:spPr>
        <p:txBody>
          <a:bodyPr anchor="b">
            <a:noAutofit/>
          </a:bodyPr>
          <a:lstStyle>
            <a:lvl1pPr algn="l" rtl="0" eaLnBrk="0" fontAlgn="base" hangingPunct="0">
              <a:lnSpc>
                <a:spcPct val="85000"/>
              </a:lnSpc>
              <a:spcBef>
                <a:spcPct val="0"/>
              </a:spcBef>
              <a:spcAft>
                <a:spcPct val="0"/>
              </a:spcAft>
              <a:defRPr sz="2800" b="1"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a:lstStyle>
          <a:p>
            <a:pPr algn="ctr"/>
            <a:r>
              <a:rPr lang="en-US" dirty="0">
                <a:solidFill>
                  <a:srgbClr val="BB0000"/>
                </a:solidFill>
              </a:rPr>
              <a:t>Thank You</a:t>
            </a:r>
          </a:p>
        </p:txBody>
      </p:sp>
      <p:cxnSp>
        <p:nvCxnSpPr>
          <p:cNvPr id="8" name="Straight Connector 7"/>
          <p:cNvCxnSpPr/>
          <p:nvPr userDrawn="1"/>
        </p:nvCxnSpPr>
        <p:spPr>
          <a:xfrm>
            <a:off x="5502727" y="3432563"/>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2" name="Rectangle 4"/>
          <p:cNvSpPr>
            <a:spLocks noGrp="1" noChangeArrowheads="1"/>
          </p:cNvSpPr>
          <p:nvPr>
            <p:ph type="subTitle" idx="1" hasCustomPrompt="1"/>
          </p:nvPr>
        </p:nvSpPr>
        <p:spPr>
          <a:xfrm>
            <a:off x="3320347" y="3714545"/>
            <a:ext cx="5170632" cy="428625"/>
          </a:xfrm>
          <a:prstGeom prst="rect">
            <a:avLst/>
          </a:prstGeom>
        </p:spPr>
        <p:txBody>
          <a:bodyPr>
            <a:noAutofit/>
          </a:bodyPr>
          <a:lstStyle>
            <a:lvl1pPr marL="0" indent="0" algn="ctr">
              <a:lnSpc>
                <a:spcPct val="85000"/>
              </a:lnSpc>
              <a:spcBef>
                <a:spcPct val="0"/>
              </a:spcBef>
              <a:buFont typeface="Wingdings" pitchFamily="2" charset="2"/>
              <a:buNone/>
              <a:defRPr sz="2100" i="0"/>
            </a:lvl1pPr>
          </a:lstStyle>
          <a:p>
            <a:r>
              <a:rPr lang="en-US" dirty="0" err="1"/>
              <a:t>wexnermedical.osu.edu</a:t>
            </a:r>
            <a:endParaRPr lang="en-US" dirty="0"/>
          </a:p>
        </p:txBody>
      </p:sp>
    </p:spTree>
    <p:extLst>
      <p:ext uri="{BB962C8B-B14F-4D97-AF65-F5344CB8AC3E}">
        <p14:creationId xmlns:p14="http://schemas.microsoft.com/office/powerpoint/2010/main" val="351692889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57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Corporate Title with Pic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137" t="19539" r="562" b="43163"/>
          <a:stretch/>
        </p:blipFill>
        <p:spPr>
          <a:xfrm>
            <a:off x="0" y="1"/>
            <a:ext cx="12192000" cy="3472873"/>
          </a:xfrm>
          <a:prstGeom prst="rect">
            <a:avLst/>
          </a:prstGeom>
        </p:spPr>
      </p:pic>
      <p:sp>
        <p:nvSpPr>
          <p:cNvPr id="13" name="Title 41"/>
          <p:cNvSpPr>
            <a:spLocks noGrp="1"/>
          </p:cNvSpPr>
          <p:nvPr>
            <p:ph type="title" hasCustomPrompt="1"/>
          </p:nvPr>
        </p:nvSpPr>
        <p:spPr>
          <a:xfrm>
            <a:off x="461640" y="3931763"/>
            <a:ext cx="11245049" cy="705605"/>
          </a:xfrm>
          <a:prstGeom prst="rect">
            <a:avLst/>
          </a:prstGeom>
        </p:spPr>
        <p:txBody>
          <a:bodyPr anchor="b">
            <a:noAutofit/>
          </a:bodyPr>
          <a:lstStyle>
            <a:lvl1pPr algn="ctr">
              <a:defRPr sz="3700" b="1">
                <a:solidFill>
                  <a:schemeClr val="tx2"/>
                </a:solidFill>
                <a:latin typeface="+mj-lt"/>
              </a:defRPr>
            </a:lvl1pPr>
          </a:lstStyle>
          <a:p>
            <a:r>
              <a:rPr lang="en-US" dirty="0"/>
              <a:t>Title goes here</a:t>
            </a:r>
          </a:p>
        </p:txBody>
      </p:sp>
      <p:sp>
        <p:nvSpPr>
          <p:cNvPr id="14" name="Rectangle 4"/>
          <p:cNvSpPr>
            <a:spLocks noGrp="1" noChangeArrowheads="1"/>
          </p:cNvSpPr>
          <p:nvPr>
            <p:ph type="subTitle" idx="1" hasCustomPrompt="1"/>
          </p:nvPr>
        </p:nvSpPr>
        <p:spPr>
          <a:xfrm>
            <a:off x="461640" y="4818762"/>
            <a:ext cx="11245049" cy="926623"/>
          </a:xfrm>
          <a:prstGeom prst="rect">
            <a:avLst/>
          </a:prstGeom>
        </p:spPr>
        <p:txBody>
          <a:bodyPr>
            <a:noAutofit/>
          </a:bodyPr>
          <a:lstStyle>
            <a:lvl1pPr marL="0" indent="0" algn="ctr">
              <a:lnSpc>
                <a:spcPct val="120000"/>
              </a:lnSpc>
              <a:spcBef>
                <a:spcPct val="0"/>
              </a:spcBef>
              <a:buFont typeface="Wingdings" pitchFamily="2" charset="2"/>
              <a:buNone/>
              <a:defRPr sz="2700">
                <a:solidFill>
                  <a:schemeClr val="tx2"/>
                </a:solidFill>
                <a:latin typeface="+mj-lt"/>
              </a:defRPr>
            </a:lvl1pPr>
          </a:lstStyle>
          <a:p>
            <a:r>
              <a:rPr lang="en-US" dirty="0"/>
              <a:t>Name of presenter</a:t>
            </a:r>
          </a:p>
          <a:p>
            <a:r>
              <a:rPr lang="en-US" dirty="0"/>
              <a:t>Date</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74866" y="1223111"/>
            <a:ext cx="1218593" cy="1589047"/>
          </a:xfrm>
          <a:prstGeom prst="rect">
            <a:avLst/>
          </a:prstGeom>
        </p:spPr>
      </p:pic>
      <p:pic>
        <p:nvPicPr>
          <p:cNvPr id="8" name="Picture 7" descr="OSU-WexMedCtr-1C-REV-Stacked-CMY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3993" y="5885790"/>
            <a:ext cx="1139275" cy="846759"/>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348321333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rporate Title with Picture">
    <p:spTree>
      <p:nvGrpSpPr>
        <p:cNvPr id="1" name=""/>
        <p:cNvGrpSpPr/>
        <p:nvPr/>
      </p:nvGrpSpPr>
      <p:grpSpPr>
        <a:xfrm>
          <a:off x="0" y="0"/>
          <a:ext cx="0" cy="0"/>
          <a:chOff x="0" y="0"/>
          <a:chExt cx="0" cy="0"/>
        </a:xfrm>
      </p:grpSpPr>
      <p:pic>
        <p:nvPicPr>
          <p:cNvPr id="2" name="Picture 1" descr="diverse03 15people.jpg"/>
          <p:cNvPicPr>
            <a:picLocks noChangeAspect="1"/>
          </p:cNvPicPr>
          <p:nvPr userDrawn="1"/>
        </p:nvPicPr>
        <p:blipFill rotWithShape="1">
          <a:blip r:embed="rId2" cstate="screen">
            <a:extLst>
              <a:ext uri="{28A0092B-C50C-407E-A947-70E740481C1C}">
                <a14:useLocalDpi xmlns:a14="http://schemas.microsoft.com/office/drawing/2010/main"/>
              </a:ext>
            </a:extLst>
          </a:blip>
          <a:srcRect t="4750" b="47750"/>
          <a:stretch/>
        </p:blipFill>
        <p:spPr>
          <a:xfrm>
            <a:off x="-19971" y="0"/>
            <a:ext cx="12211971" cy="3574816"/>
          </a:xfrm>
          <a:prstGeom prst="rect">
            <a:avLst/>
          </a:prstGeom>
        </p:spPr>
      </p:pic>
      <p:sp>
        <p:nvSpPr>
          <p:cNvPr id="9" name="Title 41"/>
          <p:cNvSpPr>
            <a:spLocks noGrp="1"/>
          </p:cNvSpPr>
          <p:nvPr>
            <p:ph type="title" hasCustomPrompt="1"/>
          </p:nvPr>
        </p:nvSpPr>
        <p:spPr>
          <a:xfrm>
            <a:off x="430030" y="3833460"/>
            <a:ext cx="11374044" cy="705605"/>
          </a:xfrm>
          <a:prstGeom prst="rect">
            <a:avLst/>
          </a:prstGeom>
        </p:spPr>
        <p:txBody>
          <a:bodyPr anchor="b">
            <a:noAutofit/>
          </a:bodyPr>
          <a:lstStyle>
            <a:lvl1pPr algn="ctr">
              <a:defRPr sz="3700" b="1">
                <a:solidFill>
                  <a:schemeClr val="accent1"/>
                </a:solidFill>
                <a:latin typeface="+mj-lt"/>
              </a:defRPr>
            </a:lvl1pPr>
          </a:lstStyle>
          <a:p>
            <a:r>
              <a:rPr lang="en-US" dirty="0"/>
              <a:t>Title goes here</a:t>
            </a:r>
          </a:p>
        </p:txBody>
      </p:sp>
      <p:sp>
        <p:nvSpPr>
          <p:cNvPr id="11" name="Rectangle 4"/>
          <p:cNvSpPr>
            <a:spLocks noGrp="1" noChangeArrowheads="1"/>
          </p:cNvSpPr>
          <p:nvPr>
            <p:ph type="subTitle" idx="1" hasCustomPrompt="1"/>
          </p:nvPr>
        </p:nvSpPr>
        <p:spPr>
          <a:xfrm>
            <a:off x="430030" y="5107390"/>
            <a:ext cx="11374044" cy="926623"/>
          </a:xfrm>
          <a:prstGeom prst="rect">
            <a:avLst/>
          </a:prstGeom>
        </p:spPr>
        <p:txBody>
          <a:bodyPr>
            <a:noAutofit/>
          </a:bodyPr>
          <a:lstStyle>
            <a:lvl1pPr marL="0" indent="0" algn="ctr">
              <a:lnSpc>
                <a:spcPct val="120000"/>
              </a:lnSpc>
              <a:spcBef>
                <a:spcPct val="0"/>
              </a:spcBef>
              <a:buFont typeface="Wingdings" pitchFamily="2" charset="2"/>
              <a:buNone/>
              <a:defRPr sz="2700" i="1">
                <a:solidFill>
                  <a:schemeClr val="tx2"/>
                </a:solidFill>
                <a:latin typeface="+mj-lt"/>
              </a:defRPr>
            </a:lvl1pPr>
          </a:lstStyle>
          <a:p>
            <a:r>
              <a:rPr lang="en-US" dirty="0"/>
              <a:t>Subtitle</a:t>
            </a:r>
          </a:p>
        </p:txBody>
      </p:sp>
      <p:cxnSp>
        <p:nvCxnSpPr>
          <p:cNvPr id="12" name="Straight Connector 11"/>
          <p:cNvCxnSpPr/>
          <p:nvPr userDrawn="1"/>
        </p:nvCxnSpPr>
        <p:spPr>
          <a:xfrm>
            <a:off x="5621415" y="4823227"/>
            <a:ext cx="8570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4"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300005881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Corporate Title with Picture">
    <p:spTree>
      <p:nvGrpSpPr>
        <p:cNvPr id="1" name=""/>
        <p:cNvGrpSpPr/>
        <p:nvPr/>
      </p:nvGrpSpPr>
      <p:grpSpPr>
        <a:xfrm>
          <a:off x="0" y="0"/>
          <a:ext cx="0" cy="0"/>
          <a:chOff x="0" y="0"/>
          <a:chExt cx="0" cy="0"/>
        </a:xfrm>
      </p:grpSpPr>
      <p:pic>
        <p:nvPicPr>
          <p:cNvPr id="6" name="Picture 5" descr="BlockO-RGBHEX.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5879" y="1509082"/>
            <a:ext cx="1219200" cy="1596221"/>
          </a:xfrm>
          <a:prstGeom prst="rect">
            <a:avLst/>
          </a:prstGeom>
        </p:spPr>
      </p:pic>
      <p:sp>
        <p:nvSpPr>
          <p:cNvPr id="42" name="Title 41"/>
          <p:cNvSpPr>
            <a:spLocks noGrp="1"/>
          </p:cNvSpPr>
          <p:nvPr>
            <p:ph type="title" hasCustomPrompt="1"/>
          </p:nvPr>
        </p:nvSpPr>
        <p:spPr>
          <a:xfrm>
            <a:off x="903879" y="3538820"/>
            <a:ext cx="10363200" cy="705605"/>
          </a:xfrm>
          <a:prstGeom prst="rect">
            <a:avLst/>
          </a:prstGeom>
        </p:spPr>
        <p:txBody>
          <a:bodyPr anchor="b">
            <a:noAutofit/>
          </a:bodyPr>
          <a:lstStyle>
            <a:lvl1pPr algn="ctr">
              <a:defRPr sz="3700" b="1">
                <a:solidFill>
                  <a:schemeClr val="accent1"/>
                </a:solidFill>
                <a:latin typeface="+mj-lt"/>
              </a:defRPr>
            </a:lvl1pPr>
          </a:lstStyle>
          <a:p>
            <a:r>
              <a:rPr lang="en-US" dirty="0"/>
              <a:t>Title goes here</a:t>
            </a:r>
          </a:p>
        </p:txBody>
      </p:sp>
      <p:sp>
        <p:nvSpPr>
          <p:cNvPr id="53" name="Rectangle 4"/>
          <p:cNvSpPr>
            <a:spLocks noGrp="1" noChangeArrowheads="1"/>
          </p:cNvSpPr>
          <p:nvPr>
            <p:ph type="subTitle" idx="1" hasCustomPrompt="1"/>
          </p:nvPr>
        </p:nvSpPr>
        <p:spPr>
          <a:xfrm>
            <a:off x="903879" y="4812750"/>
            <a:ext cx="10363200" cy="926623"/>
          </a:xfrm>
          <a:prstGeom prst="rect">
            <a:avLst/>
          </a:prstGeom>
        </p:spPr>
        <p:txBody>
          <a:bodyPr>
            <a:noAutofit/>
          </a:bodyPr>
          <a:lstStyle>
            <a:lvl1pPr marL="0" indent="0" algn="ctr">
              <a:lnSpc>
                <a:spcPct val="120000"/>
              </a:lnSpc>
              <a:spcBef>
                <a:spcPct val="0"/>
              </a:spcBef>
              <a:buFont typeface="Wingdings" pitchFamily="2" charset="2"/>
              <a:buNone/>
              <a:defRPr sz="2700" i="1">
                <a:solidFill>
                  <a:schemeClr val="tx2"/>
                </a:solidFill>
                <a:latin typeface="+mj-lt"/>
              </a:defRPr>
            </a:lvl1pPr>
          </a:lstStyle>
          <a:p>
            <a:r>
              <a:rPr lang="en-US" dirty="0"/>
              <a:t>Subtitle</a:t>
            </a:r>
          </a:p>
        </p:txBody>
      </p:sp>
      <p:cxnSp>
        <p:nvCxnSpPr>
          <p:cNvPr id="4" name="Straight Connector 3"/>
          <p:cNvCxnSpPr/>
          <p:nvPr userDrawn="1"/>
        </p:nvCxnSpPr>
        <p:spPr>
          <a:xfrm>
            <a:off x="5621415" y="4528587"/>
            <a:ext cx="8570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2"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123860476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0"/>
            <a:ext cx="11012501" cy="549361"/>
          </a:xfrm>
          <a:prstGeom prst="rect">
            <a:avLst/>
          </a:prstGeom>
        </p:spPr>
        <p:txBody>
          <a:bodyPr anchor="b">
            <a:noAutofit/>
          </a:bodyPr>
          <a:lstStyle>
            <a:lvl1pPr algn="l">
              <a:defRPr sz="3700" b="1">
                <a:solidFill>
                  <a:schemeClr val="accent1"/>
                </a:solidFill>
              </a:defRPr>
            </a:lvl1pPr>
          </a:lstStyle>
          <a:p>
            <a:r>
              <a:rPr lang="en-US" dirty="0"/>
              <a:t>Heading goes here</a:t>
            </a:r>
          </a:p>
        </p:txBody>
      </p:sp>
      <p:cxnSp>
        <p:nvCxnSpPr>
          <p:cNvPr id="3" name="Straight Connector 2"/>
          <p:cNvCxnSpPr/>
          <p:nvPr userDrawn="1"/>
        </p:nvCxnSpPr>
        <p:spPr>
          <a:xfrm>
            <a:off x="773355" y="1524101"/>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pic>
        <p:nvPicPr>
          <p:cNvPr id="2" name="Picture 1" descr="OSUWMC_landscape_illustration-COMMUNIT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8917"/>
            <a:ext cx="12192000" cy="1679084"/>
          </a:xfrm>
          <a:prstGeom prst="rect">
            <a:avLst/>
          </a:prstGeom>
        </p:spPr>
      </p:pic>
    </p:spTree>
    <p:extLst>
      <p:ext uri="{BB962C8B-B14F-4D97-AF65-F5344CB8AC3E}">
        <p14:creationId xmlns:p14="http://schemas.microsoft.com/office/powerpoint/2010/main" val="247912581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8" y="690580"/>
            <a:ext cx="11052295" cy="549361"/>
          </a:xfrm>
          <a:prstGeom prst="rect">
            <a:avLst/>
          </a:prstGeom>
        </p:spPr>
        <p:txBody>
          <a:bodyPr anchor="b">
            <a:noAutofit/>
          </a:bodyPr>
          <a:lstStyle>
            <a:lvl1pPr algn="l">
              <a:defRPr sz="3700" b="1">
                <a:solidFill>
                  <a:schemeClr val="accent1"/>
                </a:solidFill>
              </a:defRPr>
            </a:lvl1pPr>
          </a:lstStyle>
          <a:p>
            <a:r>
              <a:rPr lang="en-US" dirty="0"/>
              <a:t>Heading goes here</a:t>
            </a:r>
          </a:p>
        </p:txBody>
      </p:sp>
      <p:sp>
        <p:nvSpPr>
          <p:cNvPr id="15"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6"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sp>
        <p:nvSpPr>
          <p:cNvPr id="5" name="Text Placeholder 4"/>
          <p:cNvSpPr>
            <a:spLocks noGrp="1"/>
          </p:cNvSpPr>
          <p:nvPr>
            <p:ph type="body" sz="quarter" idx="13"/>
          </p:nvPr>
        </p:nvSpPr>
        <p:spPr>
          <a:xfrm>
            <a:off x="660401" y="1679429"/>
            <a:ext cx="11053233" cy="4497005"/>
          </a:xfrm>
          <a:prstGeom prst="rect">
            <a:avLst/>
          </a:prstGeom>
        </p:spPr>
        <p:txBody>
          <a:bodyPr/>
          <a:lstStyle>
            <a:lvl1pPr>
              <a:defRPr sz="2700"/>
            </a:lvl1pPr>
            <a:lvl2pPr>
              <a:defRPr sz="2700"/>
            </a:lvl2pPr>
            <a:lvl3pPr>
              <a:defRPr sz="27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83729344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0"/>
            <a:ext cx="10992181" cy="549361"/>
          </a:xfrm>
          <a:prstGeom prst="rect">
            <a:avLst/>
          </a:prstGeom>
        </p:spPr>
        <p:txBody>
          <a:bodyPr anchor="b">
            <a:noAutofit/>
          </a:bodyPr>
          <a:lstStyle>
            <a:lvl1pPr algn="l">
              <a:defRPr sz="3700" b="1">
                <a:solidFill>
                  <a:schemeClr val="accent1"/>
                </a:solidFill>
              </a:defRPr>
            </a:lvl1pPr>
          </a:lstStyle>
          <a:p>
            <a:r>
              <a:rPr lang="en-US" dirty="0"/>
              <a:t>Heading goes here</a:t>
            </a:r>
          </a:p>
        </p:txBody>
      </p:sp>
      <p:sp>
        <p:nvSpPr>
          <p:cNvPr id="53" name="Rectangle 4"/>
          <p:cNvSpPr>
            <a:spLocks noGrp="1" noChangeArrowheads="1"/>
          </p:cNvSpPr>
          <p:nvPr>
            <p:ph type="subTitle" idx="1" hasCustomPrompt="1"/>
          </p:nvPr>
        </p:nvSpPr>
        <p:spPr>
          <a:xfrm>
            <a:off x="660400" y="1275812"/>
            <a:ext cx="10993120" cy="428625"/>
          </a:xfrm>
          <a:prstGeom prst="rect">
            <a:avLst/>
          </a:prstGeom>
        </p:spPr>
        <p:txBody>
          <a:bodyPr>
            <a:noAutofit/>
          </a:bodyPr>
          <a:lstStyle>
            <a:lvl1pPr marL="0" indent="0" algn="l">
              <a:lnSpc>
                <a:spcPct val="85000"/>
              </a:lnSpc>
              <a:spcBef>
                <a:spcPct val="0"/>
              </a:spcBef>
              <a:buFont typeface="Wingdings" pitchFamily="2" charset="2"/>
              <a:buNone/>
              <a:defRPr sz="2700" i="1"/>
            </a:lvl1pPr>
          </a:lstStyle>
          <a:p>
            <a:r>
              <a:rPr lang="en-US" dirty="0"/>
              <a:t>Subhead goes here</a:t>
            </a:r>
          </a:p>
        </p:txBody>
      </p:sp>
      <p:sp>
        <p:nvSpPr>
          <p:cNvPr id="13" name="Content Placeholder 3"/>
          <p:cNvSpPr>
            <a:spLocks noGrp="1"/>
          </p:cNvSpPr>
          <p:nvPr>
            <p:ph sz="quarter" idx="11"/>
          </p:nvPr>
        </p:nvSpPr>
        <p:spPr>
          <a:xfrm>
            <a:off x="660401" y="2090058"/>
            <a:ext cx="11053233" cy="4087223"/>
          </a:xfrm>
          <a:prstGeom prst="rect">
            <a:avLst/>
          </a:prstGeom>
        </p:spPr>
        <p:txBody>
          <a:bodyPr/>
          <a:lstStyle>
            <a:lvl1pPr>
              <a:defRPr sz="2700">
                <a:latin typeface="+mn-lt"/>
              </a:defRPr>
            </a:lvl1pPr>
            <a:lvl2pPr>
              <a:defRPr sz="2700">
                <a:latin typeface="+mn-lt"/>
              </a:defRPr>
            </a:lvl2pPr>
            <a:lvl3pPr>
              <a:defRPr sz="2700">
                <a:latin typeface="+mn-lt"/>
              </a:defRPr>
            </a:lvl3pPr>
            <a:lvl4pPr>
              <a:defRPr sz="2100">
                <a:latin typeface="+mn-lt"/>
              </a:defRPr>
            </a:lvl4pPr>
            <a:lvl5pPr>
              <a:defRPr sz="2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4"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39994400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8" y="690580"/>
            <a:ext cx="11052295" cy="549361"/>
          </a:xfrm>
          <a:prstGeom prst="rect">
            <a:avLst/>
          </a:prstGeom>
        </p:spPr>
        <p:txBody>
          <a:bodyPr anchor="b">
            <a:noAutofit/>
          </a:bodyPr>
          <a:lstStyle>
            <a:lvl1pPr algn="l">
              <a:defRPr sz="3700" b="1">
                <a:solidFill>
                  <a:schemeClr val="accent1"/>
                </a:solidFill>
              </a:defRPr>
            </a:lvl1pPr>
          </a:lstStyle>
          <a:p>
            <a:r>
              <a:rPr lang="en-US" dirty="0"/>
              <a:t>Heading goes here</a:t>
            </a:r>
          </a:p>
        </p:txBody>
      </p:sp>
      <p:sp>
        <p:nvSpPr>
          <p:cNvPr id="15" name="Slide Number Placeholder 5"/>
          <p:cNvSpPr>
            <a:spLocks noGrp="1"/>
          </p:cNvSpPr>
          <p:nvPr>
            <p:ph type="sldNum" sz="quarter" idx="4"/>
          </p:nvPr>
        </p:nvSpPr>
        <p:spPr>
          <a:xfrm>
            <a:off x="-281150" y="6570218"/>
            <a:ext cx="791809" cy="366183"/>
          </a:xfrm>
          <a:prstGeom prst="rect">
            <a:avLst/>
          </a:prstGeom>
        </p:spPr>
        <p:txBody>
          <a:bodyPr/>
          <a:lstStyle>
            <a:lvl1pPr algn="r">
              <a:defRPr sz="11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6" name="Footer Placeholder 4"/>
          <p:cNvSpPr>
            <a:spLocks noGrp="1"/>
          </p:cNvSpPr>
          <p:nvPr>
            <p:ph type="ftr" sz="quarter" idx="3"/>
          </p:nvPr>
        </p:nvSpPr>
        <p:spPr>
          <a:xfrm>
            <a:off x="430030" y="6570218"/>
            <a:ext cx="7950247"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sp>
        <p:nvSpPr>
          <p:cNvPr id="3" name="Text Placeholder 2"/>
          <p:cNvSpPr>
            <a:spLocks noGrp="1"/>
          </p:cNvSpPr>
          <p:nvPr>
            <p:ph type="body" sz="quarter" idx="10"/>
          </p:nvPr>
        </p:nvSpPr>
        <p:spPr>
          <a:xfrm>
            <a:off x="660400" y="1602318"/>
            <a:ext cx="5403851" cy="4711700"/>
          </a:xfrm>
          <a:prstGeom prst="rect">
            <a:avLst/>
          </a:prstGeom>
        </p:spPr>
        <p:txBody>
          <a:bodyPr/>
          <a:lstStyle>
            <a:lvl1pPr>
              <a:defRPr sz="2700"/>
            </a:lvl1pPr>
            <a:lvl2pPr>
              <a:defRPr sz="2700"/>
            </a:lvl2pPr>
            <a:lvl3pPr>
              <a:defRPr sz="27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1"/>
          </p:nvPr>
        </p:nvSpPr>
        <p:spPr>
          <a:xfrm>
            <a:off x="6309781" y="1602318"/>
            <a:ext cx="5403851" cy="4711700"/>
          </a:xfrm>
          <a:prstGeom prst="rect">
            <a:avLst/>
          </a:prstGeom>
        </p:spPr>
        <p:txBody>
          <a:bodyPr/>
          <a:lstStyle>
            <a:lvl1pPr>
              <a:defRPr sz="2700"/>
            </a:lvl1pPr>
            <a:lvl2pPr>
              <a:defRPr sz="2700"/>
            </a:lvl2pPr>
            <a:lvl3pPr>
              <a:defRPr sz="27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733252005"/>
      </p:ext>
    </p:extLst>
  </p:cSld>
  <p:clrMapOvr>
    <a:masterClrMapping/>
  </p:clrMapOvr>
  <p:hf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87805" y="6570218"/>
            <a:ext cx="7875881" cy="366183"/>
          </a:xfrm>
          <a:prstGeom prst="rect">
            <a:avLst/>
          </a:prstGeom>
        </p:spPr>
        <p:txBody>
          <a:bodyPr/>
          <a:lstStyle>
            <a:lvl1pPr>
              <a:defRPr sz="1100">
                <a:solidFill>
                  <a:srgbClr val="666666"/>
                </a:solidFill>
              </a:defRPr>
            </a:lvl1pPr>
          </a:lstStyle>
          <a:p>
            <a:r>
              <a:rPr lang="en-US"/>
              <a:t>Trade Secret, Confidential, Proprietary, Do Not Copy  |  OSU Wexner Medical Center  © 2018 </a:t>
            </a:r>
            <a:endParaRPr lang="en-US" dirty="0"/>
          </a:p>
        </p:txBody>
      </p:sp>
      <p:sp>
        <p:nvSpPr>
          <p:cNvPr id="3" name="Slide Number Placeholder 5"/>
          <p:cNvSpPr>
            <a:spLocks noGrp="1"/>
          </p:cNvSpPr>
          <p:nvPr>
            <p:ph type="sldNum" sz="quarter" idx="4"/>
          </p:nvPr>
        </p:nvSpPr>
        <p:spPr>
          <a:xfrm>
            <a:off x="11376692" y="6570218"/>
            <a:ext cx="669808" cy="366183"/>
          </a:xfrm>
          <a:prstGeom prst="rect">
            <a:avLst/>
          </a:prstGeom>
        </p:spPr>
        <p:txBody>
          <a:bodyPr/>
          <a:lstStyle>
            <a:lvl1pPr algn="r">
              <a:defRPr sz="1100">
                <a:solidFill>
                  <a:srgbClr val="666666"/>
                </a:solidFill>
              </a:defRPr>
            </a:lvl1pPr>
          </a:lstStyle>
          <a:p>
            <a:fld id="{7E993FB2-EC5E-684F-95B2-25F06CCD4945}" type="slidenum">
              <a:rPr lang="en-US" smtClean="0"/>
              <a:pPr/>
              <a:t>‹#›</a:t>
            </a:fld>
            <a:endParaRPr lang="en-US"/>
          </a:p>
        </p:txBody>
      </p:sp>
    </p:spTree>
    <p:extLst>
      <p:ext uri="{BB962C8B-B14F-4D97-AF65-F5344CB8AC3E}">
        <p14:creationId xmlns:p14="http://schemas.microsoft.com/office/powerpoint/2010/main" val="118402680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Lst>
  <p:hf hdr="0" ftr="0" dt="0"/>
  <p:txStyles>
    <p:titleStyle>
      <a:lvl1pPr algn="l" rtl="0" eaLnBrk="0" fontAlgn="base" hangingPunct="0">
        <a:lnSpc>
          <a:spcPct val="85000"/>
        </a:lnSpc>
        <a:spcBef>
          <a:spcPct val="0"/>
        </a:spcBef>
        <a:spcAft>
          <a:spcPct val="0"/>
        </a:spcAft>
        <a:defRPr sz="4000"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4300">
          <a:solidFill>
            <a:schemeClr val="tx1"/>
          </a:solidFill>
          <a:latin typeface="Arial" charset="0"/>
          <a:cs typeface="Arial" charset="0"/>
        </a:defRPr>
      </a:lvl2pPr>
      <a:lvl3pPr algn="l" rtl="0" eaLnBrk="0" fontAlgn="base" hangingPunct="0">
        <a:lnSpc>
          <a:spcPct val="85000"/>
        </a:lnSpc>
        <a:spcBef>
          <a:spcPct val="0"/>
        </a:spcBef>
        <a:spcAft>
          <a:spcPct val="0"/>
        </a:spcAft>
        <a:defRPr sz="4300">
          <a:solidFill>
            <a:schemeClr val="tx1"/>
          </a:solidFill>
          <a:latin typeface="Arial" charset="0"/>
          <a:cs typeface="Arial" charset="0"/>
        </a:defRPr>
      </a:lvl3pPr>
      <a:lvl4pPr algn="l" rtl="0" eaLnBrk="0" fontAlgn="base" hangingPunct="0">
        <a:lnSpc>
          <a:spcPct val="85000"/>
        </a:lnSpc>
        <a:spcBef>
          <a:spcPct val="0"/>
        </a:spcBef>
        <a:spcAft>
          <a:spcPct val="0"/>
        </a:spcAft>
        <a:defRPr sz="4300">
          <a:solidFill>
            <a:schemeClr val="tx1"/>
          </a:solidFill>
          <a:latin typeface="Arial" charset="0"/>
          <a:cs typeface="Arial" charset="0"/>
        </a:defRPr>
      </a:lvl4pPr>
      <a:lvl5pPr algn="l" rtl="0" eaLnBrk="0" fontAlgn="base" hangingPunct="0">
        <a:lnSpc>
          <a:spcPct val="85000"/>
        </a:lnSpc>
        <a:spcBef>
          <a:spcPct val="0"/>
        </a:spcBef>
        <a:spcAft>
          <a:spcPct val="0"/>
        </a:spcAft>
        <a:defRPr sz="4300">
          <a:solidFill>
            <a:schemeClr val="tx1"/>
          </a:solidFill>
          <a:latin typeface="Arial" charset="0"/>
          <a:cs typeface="Arial" charset="0"/>
        </a:defRPr>
      </a:lvl5pPr>
      <a:lvl6pPr marL="609585" algn="l" rtl="0" fontAlgn="base">
        <a:lnSpc>
          <a:spcPct val="85000"/>
        </a:lnSpc>
        <a:spcBef>
          <a:spcPct val="0"/>
        </a:spcBef>
        <a:spcAft>
          <a:spcPct val="0"/>
        </a:spcAft>
        <a:defRPr sz="4300">
          <a:solidFill>
            <a:schemeClr val="tx1"/>
          </a:solidFill>
          <a:latin typeface="Arial" charset="0"/>
          <a:cs typeface="Arial" charset="0"/>
        </a:defRPr>
      </a:lvl6pPr>
      <a:lvl7pPr marL="1219170" algn="l" rtl="0" fontAlgn="base">
        <a:lnSpc>
          <a:spcPct val="85000"/>
        </a:lnSpc>
        <a:spcBef>
          <a:spcPct val="0"/>
        </a:spcBef>
        <a:spcAft>
          <a:spcPct val="0"/>
        </a:spcAft>
        <a:defRPr sz="4300">
          <a:solidFill>
            <a:schemeClr val="tx1"/>
          </a:solidFill>
          <a:latin typeface="Arial" charset="0"/>
          <a:cs typeface="Arial" charset="0"/>
        </a:defRPr>
      </a:lvl7pPr>
      <a:lvl8pPr marL="1828754" algn="l" rtl="0" fontAlgn="base">
        <a:lnSpc>
          <a:spcPct val="85000"/>
        </a:lnSpc>
        <a:spcBef>
          <a:spcPct val="0"/>
        </a:spcBef>
        <a:spcAft>
          <a:spcPct val="0"/>
        </a:spcAft>
        <a:defRPr sz="4300">
          <a:solidFill>
            <a:schemeClr val="tx1"/>
          </a:solidFill>
          <a:latin typeface="Arial" charset="0"/>
          <a:cs typeface="Arial" charset="0"/>
        </a:defRPr>
      </a:lvl8pPr>
      <a:lvl9pPr marL="2438339" algn="l" rtl="0" fontAlgn="base">
        <a:lnSpc>
          <a:spcPct val="85000"/>
        </a:lnSpc>
        <a:spcBef>
          <a:spcPct val="0"/>
        </a:spcBef>
        <a:spcAft>
          <a:spcPct val="0"/>
        </a:spcAft>
        <a:defRPr sz="4300">
          <a:solidFill>
            <a:schemeClr val="tx1"/>
          </a:solidFill>
          <a:latin typeface="Arial" charset="0"/>
          <a:cs typeface="Arial" charset="0"/>
        </a:defRPr>
      </a:lvl9pPr>
    </p:titleStyle>
    <p:bodyStyle>
      <a:lvl1pPr marL="387341" indent="-387341" algn="l" rtl="0" eaLnBrk="0" fontAlgn="base" hangingPunct="0">
        <a:lnSpc>
          <a:spcPct val="85000"/>
        </a:lnSpc>
        <a:spcBef>
          <a:spcPts val="1600"/>
        </a:spcBef>
        <a:spcAft>
          <a:spcPct val="0"/>
        </a:spcAft>
        <a:buClr>
          <a:srgbClr val="B2B2B2"/>
        </a:buClr>
        <a:buFont typeface="Wingdings" pitchFamily="2" charset="2"/>
        <a:buChar char="§"/>
        <a:defRPr sz="3200" kern="1200">
          <a:solidFill>
            <a:schemeClr val="tx2"/>
          </a:solidFill>
          <a:latin typeface="+mn-lt"/>
          <a:ea typeface="+mn-ea"/>
          <a:cs typeface="+mn-cs"/>
        </a:defRPr>
      </a:lvl1pPr>
      <a:lvl2pPr marL="990575" indent="-380990" algn="l" rtl="0" eaLnBrk="0" fontAlgn="base" hangingPunct="0">
        <a:lnSpc>
          <a:spcPct val="85000"/>
        </a:lnSpc>
        <a:spcBef>
          <a:spcPts val="800"/>
        </a:spcBef>
        <a:spcAft>
          <a:spcPct val="0"/>
        </a:spcAft>
        <a:buClr>
          <a:srgbClr val="B2B2B2"/>
        </a:buClr>
        <a:buFont typeface="Wingdings" pitchFamily="2" charset="2"/>
        <a:buChar char="§"/>
        <a:defRPr sz="2900" kern="1200">
          <a:solidFill>
            <a:schemeClr val="tx2"/>
          </a:solidFill>
          <a:latin typeface="+mn-lt"/>
          <a:ea typeface="+mn-ea"/>
          <a:cs typeface="+mn-cs"/>
        </a:defRPr>
      </a:lvl2pPr>
      <a:lvl3pPr marL="1523962" indent="-304792" algn="l" rtl="0" eaLnBrk="0" fontAlgn="base" hangingPunct="0">
        <a:lnSpc>
          <a:spcPct val="85000"/>
        </a:lnSpc>
        <a:spcBef>
          <a:spcPts val="800"/>
        </a:spcBef>
        <a:spcAft>
          <a:spcPct val="0"/>
        </a:spcAft>
        <a:buClr>
          <a:srgbClr val="B2B2B2"/>
        </a:buClr>
        <a:buFont typeface="Wingdings" pitchFamily="2" charset="2"/>
        <a:buChar char="§"/>
        <a:defRPr sz="2900" kern="1200">
          <a:solidFill>
            <a:schemeClr val="tx2"/>
          </a:solidFill>
          <a:latin typeface="+mn-lt"/>
          <a:ea typeface="+mn-ea"/>
          <a:cs typeface="+mn-cs"/>
        </a:defRPr>
      </a:lvl3pPr>
      <a:lvl4pPr marL="2133547" indent="-304792"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743131" indent="-304792"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tif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0" y="3512634"/>
            <a:ext cx="12095019" cy="1138173"/>
          </a:xfrm>
        </p:spPr>
        <p:txBody>
          <a:bodyPr lIns="91440" tIns="45720" rIns="91440" bIns="45720" anchor="b">
            <a:noAutofit/>
          </a:bodyPr>
          <a:lstStyle/>
          <a:p>
            <a:pPr>
              <a:lnSpc>
                <a:spcPct val="100000"/>
              </a:lnSpc>
              <a:spcAft>
                <a:spcPts val="600"/>
              </a:spcAft>
              <a:buNone/>
            </a:pPr>
            <a:r>
              <a:rPr lang="en-US" sz="3200" dirty="0">
                <a:solidFill>
                  <a:srgbClr val="BB0707"/>
                </a:solidFill>
                <a:latin typeface="Source Sans Pro SemiBold" pitchFamily="34" charset="0"/>
                <a:ea typeface="Source Sans Pro SemiBold" pitchFamily="34" charset="-122"/>
                <a:cs typeface="Source Sans Pro SemiBold" pitchFamily="34" charset="-120"/>
              </a:rPr>
              <a:t>Living in a Socioeconomically Distressed Community is Associated with Adverse Outcomes Following Hip Fracture Surgery</a:t>
            </a:r>
            <a:endParaRPr lang="en-US" sz="3200" dirty="0"/>
          </a:p>
        </p:txBody>
      </p:sp>
      <p:sp>
        <p:nvSpPr>
          <p:cNvPr id="3" name="Subtitle 2"/>
          <p:cNvSpPr>
            <a:spLocks noGrp="1"/>
          </p:cNvSpPr>
          <p:nvPr>
            <p:ph type="subTitle" idx="1"/>
          </p:nvPr>
        </p:nvSpPr>
        <p:spPr>
          <a:xfrm>
            <a:off x="318729" y="4870169"/>
            <a:ext cx="11245049" cy="1492392"/>
          </a:xfrm>
        </p:spPr>
        <p:txBody>
          <a:bodyPr lIns="91440" tIns="45720" rIns="91440" bIns="45720" anchor="t">
            <a:noAutofit/>
          </a:bodyPr>
          <a:lstStyle/>
          <a:p>
            <a:r>
              <a:rPr lang="en-US" b="1" dirty="0">
                <a:solidFill>
                  <a:schemeClr val="tx1"/>
                </a:solidFill>
              </a:rPr>
              <a:t>Janice M. Bonsu, MPH</a:t>
            </a:r>
          </a:p>
          <a:p>
            <a:r>
              <a:rPr lang="en-US" sz="2400" dirty="0">
                <a:solidFill>
                  <a:schemeClr val="tx1"/>
                </a:solidFill>
              </a:rPr>
              <a:t>December 8, 2020</a:t>
            </a:r>
            <a:endParaRPr lang="en-US" sz="2400" dirty="0">
              <a:solidFill>
                <a:schemeClr val="tx1"/>
              </a:solidFill>
              <a:cs typeface="Arial"/>
            </a:endParaRPr>
          </a:p>
          <a:p>
            <a:r>
              <a:rPr lang="en-US" sz="2400" dirty="0">
                <a:solidFill>
                  <a:schemeClr val="tx1"/>
                </a:solidFill>
                <a:cs typeface="Arial"/>
              </a:rPr>
              <a:t>International Geriatric Fracture Society</a:t>
            </a:r>
            <a:endParaRPr lang="en-US" dirty="0">
              <a:solidFill>
                <a:schemeClr val="tx1"/>
              </a:solidFill>
              <a:cs typeface="Arial"/>
            </a:endParaRPr>
          </a:p>
        </p:txBody>
      </p:sp>
    </p:spTree>
    <p:extLst>
      <p:ext uri="{BB962C8B-B14F-4D97-AF65-F5344CB8AC3E}">
        <p14:creationId xmlns:p14="http://schemas.microsoft.com/office/powerpoint/2010/main" val="1462199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
            <a:extLst>
              <a:ext uri="{FF2B5EF4-FFF2-40B4-BE49-F238E27FC236}">
                <a16:creationId xmlns:a16="http://schemas.microsoft.com/office/drawing/2014/main" id="{21168B69-0A05-DC40-AB5D-97B7CDFE49F1}"/>
              </a:ext>
            </a:extLst>
          </p:cNvPr>
          <p:cNvSpPr/>
          <p:nvPr/>
        </p:nvSpPr>
        <p:spPr>
          <a:xfrm>
            <a:off x="0" y="0"/>
            <a:ext cx="114271" cy="6856286"/>
          </a:xfrm>
          <a:prstGeom prst="rect">
            <a:avLst/>
          </a:prstGeom>
          <a:solidFill>
            <a:srgbClr val="BB0707"/>
          </a:solidFill>
        </p:spPr>
      </p:sp>
      <p:sp>
        <p:nvSpPr>
          <p:cNvPr id="6" name="Slide Number Placeholder 3">
            <a:extLst>
              <a:ext uri="{FF2B5EF4-FFF2-40B4-BE49-F238E27FC236}">
                <a16:creationId xmlns:a16="http://schemas.microsoft.com/office/drawing/2014/main" id="{719BA179-84F1-B942-9047-95E08C944273}"/>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
        <p:nvSpPr>
          <p:cNvPr id="7" name="Object 11">
            <a:extLst>
              <a:ext uri="{FF2B5EF4-FFF2-40B4-BE49-F238E27FC236}">
                <a16:creationId xmlns:a16="http://schemas.microsoft.com/office/drawing/2014/main" id="{67F37F06-9FAA-C147-8FB1-63DE89DC54D1}"/>
              </a:ext>
            </a:extLst>
          </p:cNvPr>
          <p:cNvSpPr/>
          <p:nvPr/>
        </p:nvSpPr>
        <p:spPr>
          <a:xfrm>
            <a:off x="523293" y="929223"/>
            <a:ext cx="11145413" cy="705340"/>
          </a:xfrm>
          <a:prstGeom prst="rect">
            <a:avLst/>
          </a:prstGeom>
          <a:noFill/>
        </p:spPr>
        <p:txBody>
          <a:bodyPr wrap="square" lIns="0" tIns="0" rIns="0" bIns="0" rtlCol="0" anchor="t"/>
          <a:lstStyle/>
          <a:p>
            <a:pPr algn="ctr">
              <a:spcAft>
                <a:spcPts val="600"/>
              </a:spcAft>
              <a:buNone/>
            </a:pPr>
            <a:r>
              <a:rPr lang="en-US" sz="2400" b="1" dirty="0">
                <a:solidFill>
                  <a:srgbClr val="C00000"/>
                </a:solidFill>
                <a:ea typeface="Source Sans Pro SemiBold" pitchFamily="34" charset="-122"/>
              </a:rPr>
              <a:t>Socioeconomic status: </a:t>
            </a:r>
            <a:r>
              <a:rPr lang="en-US" sz="2000" b="1" dirty="0">
                <a:ea typeface="Source Sans Pro SemiBold" pitchFamily="34" charset="-122"/>
              </a:rPr>
              <a:t>the position of an individual on an economic and social scale that measures factors such as </a:t>
            </a:r>
            <a:r>
              <a:rPr lang="en-US" sz="2000" b="1" dirty="0">
                <a:solidFill>
                  <a:srgbClr val="C00000"/>
                </a:solidFill>
                <a:ea typeface="Source Sans Pro SemiBold" pitchFamily="34" charset="-122"/>
              </a:rPr>
              <a:t>income</a:t>
            </a:r>
            <a:r>
              <a:rPr lang="en-US" sz="2000" b="1" dirty="0">
                <a:ea typeface="Source Sans Pro SemiBold" pitchFamily="34" charset="-122"/>
              </a:rPr>
              <a:t>, </a:t>
            </a:r>
            <a:r>
              <a:rPr lang="en-US" sz="2000" b="1" dirty="0">
                <a:solidFill>
                  <a:srgbClr val="C00000"/>
                </a:solidFill>
                <a:ea typeface="Source Sans Pro SemiBold" pitchFamily="34" charset="-122"/>
              </a:rPr>
              <a:t>education</a:t>
            </a:r>
            <a:r>
              <a:rPr lang="en-US" sz="2000" b="1" dirty="0">
                <a:ea typeface="Source Sans Pro SemiBold" pitchFamily="34" charset="-122"/>
              </a:rPr>
              <a:t>, and </a:t>
            </a:r>
            <a:r>
              <a:rPr lang="en-US" sz="2000" b="1" dirty="0">
                <a:solidFill>
                  <a:srgbClr val="C00000"/>
                </a:solidFill>
                <a:ea typeface="Source Sans Pro SemiBold" pitchFamily="34" charset="-122"/>
              </a:rPr>
              <a:t>place of residence</a:t>
            </a:r>
            <a:endParaRPr lang="en-US" sz="2400" b="1" dirty="0">
              <a:solidFill>
                <a:srgbClr val="C00000"/>
              </a:solidFill>
            </a:endParaRPr>
          </a:p>
        </p:txBody>
      </p:sp>
      <p:sp>
        <p:nvSpPr>
          <p:cNvPr id="5" name="TextBox 4">
            <a:extLst>
              <a:ext uri="{FF2B5EF4-FFF2-40B4-BE49-F238E27FC236}">
                <a16:creationId xmlns:a16="http://schemas.microsoft.com/office/drawing/2014/main" id="{08B24B0D-64F6-8B4F-805D-9DCBA698E878}"/>
              </a:ext>
            </a:extLst>
          </p:cNvPr>
          <p:cNvSpPr txBox="1"/>
          <p:nvPr/>
        </p:nvSpPr>
        <p:spPr>
          <a:xfrm>
            <a:off x="8188822" y="4192794"/>
            <a:ext cx="941283" cy="369332"/>
          </a:xfrm>
          <a:prstGeom prst="rect">
            <a:avLst/>
          </a:prstGeom>
          <a:noFill/>
        </p:spPr>
        <p:txBody>
          <a:bodyPr wrap="none" rtlCol="0">
            <a:spAutoFit/>
          </a:bodyPr>
          <a:lstStyle/>
          <a:p>
            <a:r>
              <a:rPr lang="en-US" dirty="0">
                <a:ln w="0">
                  <a:solidFill>
                    <a:srgbClr val="586D72"/>
                  </a:solidFill>
                </a:ln>
                <a:solidFill>
                  <a:srgbClr val="586D72"/>
                </a:solidFill>
                <a:effectLst>
                  <a:outerShdw blurRad="38100" dist="19050" dir="2700000" algn="tl" rotWithShape="0">
                    <a:schemeClr val="dk1">
                      <a:alpha val="40000"/>
                    </a:schemeClr>
                  </a:outerShdw>
                </a:effectLst>
              </a:rPr>
              <a:t>Income</a:t>
            </a:r>
          </a:p>
        </p:txBody>
      </p:sp>
      <p:sp>
        <p:nvSpPr>
          <p:cNvPr id="8" name="TextBox 7">
            <a:extLst>
              <a:ext uri="{FF2B5EF4-FFF2-40B4-BE49-F238E27FC236}">
                <a16:creationId xmlns:a16="http://schemas.microsoft.com/office/drawing/2014/main" id="{51B9BC72-D0BB-2347-B9AE-A003BFA0454E}"/>
              </a:ext>
            </a:extLst>
          </p:cNvPr>
          <p:cNvSpPr txBox="1"/>
          <p:nvPr/>
        </p:nvSpPr>
        <p:spPr>
          <a:xfrm>
            <a:off x="8188822" y="5668743"/>
            <a:ext cx="2390398" cy="369332"/>
          </a:xfrm>
          <a:prstGeom prst="rect">
            <a:avLst/>
          </a:prstGeom>
          <a:noFill/>
        </p:spPr>
        <p:txBody>
          <a:bodyPr wrap="none" rtlCol="0">
            <a:spAutoFit/>
          </a:bodyPr>
          <a:lstStyle/>
          <a:p>
            <a:r>
              <a:rPr lang="en-US" dirty="0">
                <a:ln w="0">
                  <a:solidFill>
                    <a:srgbClr val="586D72"/>
                  </a:solidFill>
                </a:ln>
                <a:solidFill>
                  <a:srgbClr val="586D72"/>
                </a:solidFill>
                <a:effectLst>
                  <a:outerShdw blurRad="38100" dist="19050" dir="2700000" algn="tl" rotWithShape="0">
                    <a:schemeClr val="dk1">
                      <a:alpha val="40000"/>
                    </a:schemeClr>
                  </a:outerShdw>
                </a:effectLst>
              </a:rPr>
              <a:t>Access to fresh foods</a:t>
            </a:r>
          </a:p>
        </p:txBody>
      </p:sp>
      <p:sp>
        <p:nvSpPr>
          <p:cNvPr id="10" name="TextBox 9">
            <a:extLst>
              <a:ext uri="{FF2B5EF4-FFF2-40B4-BE49-F238E27FC236}">
                <a16:creationId xmlns:a16="http://schemas.microsoft.com/office/drawing/2014/main" id="{1633AE9E-D62A-DA4E-B0C9-3FD8ED18167E}"/>
              </a:ext>
            </a:extLst>
          </p:cNvPr>
          <p:cNvSpPr txBox="1"/>
          <p:nvPr/>
        </p:nvSpPr>
        <p:spPr>
          <a:xfrm>
            <a:off x="5497117" y="5928777"/>
            <a:ext cx="1197764" cy="369332"/>
          </a:xfrm>
          <a:prstGeom prst="rect">
            <a:avLst/>
          </a:prstGeom>
          <a:noFill/>
        </p:spPr>
        <p:txBody>
          <a:bodyPr wrap="none" rtlCol="0">
            <a:spAutoFit/>
          </a:bodyPr>
          <a:lstStyle/>
          <a:p>
            <a:r>
              <a:rPr lang="en-US" dirty="0">
                <a:ln w="0">
                  <a:solidFill>
                    <a:srgbClr val="586D72"/>
                  </a:solidFill>
                </a:ln>
                <a:solidFill>
                  <a:srgbClr val="586D72"/>
                </a:solidFill>
                <a:effectLst>
                  <a:outerShdw blurRad="38100" dist="19050" dir="2700000" algn="tl" rotWithShape="0">
                    <a:schemeClr val="dk1">
                      <a:alpha val="40000"/>
                    </a:schemeClr>
                  </a:outerShdw>
                </a:effectLst>
              </a:rPr>
              <a:t>Insurance</a:t>
            </a:r>
          </a:p>
        </p:txBody>
      </p:sp>
      <p:sp>
        <p:nvSpPr>
          <p:cNvPr id="11" name="TextBox 10">
            <a:extLst>
              <a:ext uri="{FF2B5EF4-FFF2-40B4-BE49-F238E27FC236}">
                <a16:creationId xmlns:a16="http://schemas.microsoft.com/office/drawing/2014/main" id="{33B90C77-AEF1-D845-AA04-1B3EF37D8841}"/>
              </a:ext>
            </a:extLst>
          </p:cNvPr>
          <p:cNvSpPr txBox="1"/>
          <p:nvPr/>
        </p:nvSpPr>
        <p:spPr>
          <a:xfrm>
            <a:off x="1611253" y="2741180"/>
            <a:ext cx="2313454" cy="369332"/>
          </a:xfrm>
          <a:prstGeom prst="rect">
            <a:avLst/>
          </a:prstGeom>
          <a:noFill/>
        </p:spPr>
        <p:txBody>
          <a:bodyPr wrap="none" rtlCol="0">
            <a:spAutoFit/>
          </a:bodyPr>
          <a:lstStyle/>
          <a:p>
            <a:r>
              <a:rPr lang="en-US" dirty="0">
                <a:ln w="0">
                  <a:solidFill>
                    <a:srgbClr val="586D72"/>
                  </a:solidFill>
                </a:ln>
                <a:solidFill>
                  <a:srgbClr val="586D72"/>
                </a:solidFill>
                <a:effectLst>
                  <a:outerShdw blurRad="38100" dist="19050" dir="2700000" algn="tl" rotWithShape="0">
                    <a:schemeClr val="dk1">
                      <a:alpha val="40000"/>
                    </a:schemeClr>
                  </a:outerShdw>
                </a:effectLst>
              </a:rPr>
              <a:t>Neighborhood safety</a:t>
            </a:r>
          </a:p>
        </p:txBody>
      </p:sp>
      <p:sp>
        <p:nvSpPr>
          <p:cNvPr id="12" name="TextBox 11">
            <a:extLst>
              <a:ext uri="{FF2B5EF4-FFF2-40B4-BE49-F238E27FC236}">
                <a16:creationId xmlns:a16="http://schemas.microsoft.com/office/drawing/2014/main" id="{5DF2EEFC-DAE9-3642-8E11-C88D63335225}"/>
              </a:ext>
            </a:extLst>
          </p:cNvPr>
          <p:cNvSpPr txBox="1"/>
          <p:nvPr/>
        </p:nvSpPr>
        <p:spPr>
          <a:xfrm>
            <a:off x="8188822" y="2741180"/>
            <a:ext cx="1377300" cy="369332"/>
          </a:xfrm>
          <a:prstGeom prst="rect">
            <a:avLst/>
          </a:prstGeom>
          <a:noFill/>
        </p:spPr>
        <p:txBody>
          <a:bodyPr wrap="none" rtlCol="0">
            <a:spAutoFit/>
          </a:bodyPr>
          <a:lstStyle/>
          <a:p>
            <a:r>
              <a:rPr lang="en-US" dirty="0">
                <a:ln w="0">
                  <a:solidFill>
                    <a:srgbClr val="586D72"/>
                  </a:solidFill>
                </a:ln>
                <a:solidFill>
                  <a:srgbClr val="586D72"/>
                </a:solidFill>
                <a:effectLst>
                  <a:outerShdw blurRad="38100" dist="19050" dir="2700000" algn="tl" rotWithShape="0">
                    <a:schemeClr val="dk1">
                      <a:alpha val="40000"/>
                    </a:schemeClr>
                  </a:outerShdw>
                </a:effectLst>
              </a:rPr>
              <a:t>Epigenetics</a:t>
            </a:r>
          </a:p>
        </p:txBody>
      </p:sp>
      <p:sp>
        <p:nvSpPr>
          <p:cNvPr id="13" name="TextBox 12">
            <a:extLst>
              <a:ext uri="{FF2B5EF4-FFF2-40B4-BE49-F238E27FC236}">
                <a16:creationId xmlns:a16="http://schemas.microsoft.com/office/drawing/2014/main" id="{2D5E5B79-4A3D-3340-AC85-61786B1C7A41}"/>
              </a:ext>
            </a:extLst>
          </p:cNvPr>
          <p:cNvSpPr txBox="1"/>
          <p:nvPr/>
        </p:nvSpPr>
        <p:spPr>
          <a:xfrm>
            <a:off x="5380419" y="2359680"/>
            <a:ext cx="1210588" cy="369332"/>
          </a:xfrm>
          <a:prstGeom prst="rect">
            <a:avLst/>
          </a:prstGeom>
          <a:noFill/>
        </p:spPr>
        <p:txBody>
          <a:bodyPr wrap="none" rtlCol="0">
            <a:spAutoFit/>
          </a:bodyPr>
          <a:lstStyle/>
          <a:p>
            <a:r>
              <a:rPr lang="en-US" dirty="0">
                <a:ln w="0">
                  <a:solidFill>
                    <a:srgbClr val="586D72"/>
                  </a:solidFill>
                </a:ln>
                <a:solidFill>
                  <a:srgbClr val="586D72"/>
                </a:solidFill>
                <a:effectLst>
                  <a:outerShdw blurRad="38100" dist="19050" dir="2700000" algn="tl" rotWithShape="0">
                    <a:schemeClr val="dk1">
                      <a:alpha val="40000"/>
                    </a:schemeClr>
                  </a:outerShdw>
                </a:effectLst>
              </a:rPr>
              <a:t>Education</a:t>
            </a:r>
          </a:p>
        </p:txBody>
      </p:sp>
      <p:sp>
        <p:nvSpPr>
          <p:cNvPr id="14" name="TextBox 13">
            <a:extLst>
              <a:ext uri="{FF2B5EF4-FFF2-40B4-BE49-F238E27FC236}">
                <a16:creationId xmlns:a16="http://schemas.microsoft.com/office/drawing/2014/main" id="{C2C5ADDE-AC93-024E-8168-787483A28CE4}"/>
              </a:ext>
            </a:extLst>
          </p:cNvPr>
          <p:cNvSpPr txBox="1"/>
          <p:nvPr/>
        </p:nvSpPr>
        <p:spPr>
          <a:xfrm>
            <a:off x="2234098" y="4192794"/>
            <a:ext cx="2005742" cy="369332"/>
          </a:xfrm>
          <a:prstGeom prst="rect">
            <a:avLst/>
          </a:prstGeom>
          <a:noFill/>
        </p:spPr>
        <p:txBody>
          <a:bodyPr wrap="none" rtlCol="0">
            <a:spAutoFit/>
          </a:bodyPr>
          <a:lstStyle/>
          <a:p>
            <a:r>
              <a:rPr lang="en-US" dirty="0">
                <a:ln w="0">
                  <a:solidFill>
                    <a:srgbClr val="586D72"/>
                  </a:solidFill>
                </a:ln>
                <a:solidFill>
                  <a:srgbClr val="586D72"/>
                </a:solidFill>
                <a:effectLst>
                  <a:outerShdw blurRad="38100" dist="19050" dir="2700000" algn="tl" rotWithShape="0">
                    <a:schemeClr val="dk1">
                      <a:alpha val="40000"/>
                    </a:schemeClr>
                  </a:outerShdw>
                </a:effectLst>
              </a:rPr>
              <a:t>Type of residence</a:t>
            </a:r>
          </a:p>
        </p:txBody>
      </p:sp>
      <p:pic>
        <p:nvPicPr>
          <p:cNvPr id="1026" name="Picture 2" descr="Bone, broken, cartoon, fracture, hip, logo, object icon - Download on  Iconfinder">
            <a:extLst>
              <a:ext uri="{FF2B5EF4-FFF2-40B4-BE49-F238E27FC236}">
                <a16:creationId xmlns:a16="http://schemas.microsoft.com/office/drawing/2014/main" id="{66674B58-5781-9044-AD7C-AE0DF48CA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973" y="2925846"/>
            <a:ext cx="3082052" cy="30820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AABD1A3-F503-FA40-AEF3-0CB067590E5E}"/>
              </a:ext>
            </a:extLst>
          </p:cNvPr>
          <p:cNvSpPr txBox="1"/>
          <p:nvPr/>
        </p:nvSpPr>
        <p:spPr>
          <a:xfrm>
            <a:off x="1384360" y="5668743"/>
            <a:ext cx="2929007" cy="369332"/>
          </a:xfrm>
          <a:prstGeom prst="rect">
            <a:avLst/>
          </a:prstGeom>
          <a:noFill/>
        </p:spPr>
        <p:txBody>
          <a:bodyPr wrap="none" rtlCol="0">
            <a:spAutoFit/>
          </a:bodyPr>
          <a:lstStyle/>
          <a:p>
            <a:r>
              <a:rPr lang="en-US" dirty="0">
                <a:ln w="0">
                  <a:solidFill>
                    <a:srgbClr val="586D72"/>
                  </a:solidFill>
                </a:ln>
                <a:solidFill>
                  <a:srgbClr val="586D72"/>
                </a:solidFill>
                <a:effectLst>
                  <a:outerShdw blurRad="38100" dist="19050" dir="2700000" algn="tl" rotWithShape="0">
                    <a:schemeClr val="dk1">
                      <a:alpha val="40000"/>
                    </a:schemeClr>
                  </a:outerShdw>
                </a:effectLst>
              </a:rPr>
              <a:t>Community unemployment</a:t>
            </a:r>
          </a:p>
        </p:txBody>
      </p:sp>
    </p:spTree>
    <p:extLst>
      <p:ext uri="{BB962C8B-B14F-4D97-AF65-F5344CB8AC3E}">
        <p14:creationId xmlns:p14="http://schemas.microsoft.com/office/powerpoint/2010/main" val="3818434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Object 2"/>
          <p:cNvSpPr/>
          <p:nvPr/>
        </p:nvSpPr>
        <p:spPr>
          <a:xfrm>
            <a:off x="476131" y="401855"/>
            <a:ext cx="11617595" cy="883889"/>
          </a:xfrm>
          <a:prstGeom prst="rect">
            <a:avLst/>
          </a:prstGeom>
          <a:noFill/>
        </p:spPr>
        <p:txBody>
          <a:bodyPr wrap="square" lIns="0" tIns="0" rIns="0" bIns="0" rtlCol="0" anchor="t"/>
          <a:lstStyle/>
          <a:p>
            <a:pPr algn="l">
              <a:lnSpc>
                <a:spcPts val="3924"/>
              </a:lnSpc>
              <a:spcAft>
                <a:spcPts val="600"/>
              </a:spcAft>
              <a:buNone/>
            </a:pPr>
            <a:r>
              <a:rPr lang="en-US" sz="3800" b="1" dirty="0">
                <a:ea typeface="Source Sans Pro SemiBold" pitchFamily="34" charset="-122"/>
                <a:cs typeface="Source Sans Pro SemiBold" pitchFamily="34" charset="-120"/>
              </a:rPr>
              <a:t>Distressed Community Index (DCI) Score</a:t>
            </a:r>
            <a:endParaRPr lang="en-US" b="1" dirty="0"/>
          </a:p>
        </p:txBody>
      </p:sp>
      <p:pic>
        <p:nvPicPr>
          <p:cNvPr id="13" name="Object 12" descr="preencoded.png"/>
          <p:cNvPicPr>
            <a:picLocks noChangeAspect="1"/>
          </p:cNvPicPr>
          <p:nvPr/>
        </p:nvPicPr>
        <p:blipFill>
          <a:blip r:embed="rId3"/>
          <a:srcRect l="3669" t="24184" b="10870"/>
          <a:stretch/>
        </p:blipFill>
        <p:spPr>
          <a:xfrm>
            <a:off x="7522869" y="2142780"/>
            <a:ext cx="4199475" cy="4246898"/>
          </a:xfrm>
          <a:prstGeom prst="rect">
            <a:avLst/>
          </a:prstGeom>
        </p:spPr>
      </p:pic>
      <p:sp>
        <p:nvSpPr>
          <p:cNvPr id="19" name="Object 3">
            <a:extLst>
              <a:ext uri="{FF2B5EF4-FFF2-40B4-BE49-F238E27FC236}">
                <a16:creationId xmlns:a16="http://schemas.microsoft.com/office/drawing/2014/main" id="{EA920232-E6C1-8643-942A-F175810CFBAA}"/>
              </a:ext>
            </a:extLst>
          </p:cNvPr>
          <p:cNvSpPr/>
          <p:nvPr/>
        </p:nvSpPr>
        <p:spPr>
          <a:xfrm>
            <a:off x="0" y="0"/>
            <a:ext cx="76181" cy="1263651"/>
          </a:xfrm>
          <a:prstGeom prst="rect">
            <a:avLst/>
          </a:prstGeom>
          <a:solidFill>
            <a:srgbClr val="BB0707"/>
          </a:solidFill>
        </p:spPr>
      </p:sp>
      <p:grpSp>
        <p:nvGrpSpPr>
          <p:cNvPr id="15" name="Group 14">
            <a:extLst>
              <a:ext uri="{FF2B5EF4-FFF2-40B4-BE49-F238E27FC236}">
                <a16:creationId xmlns:a16="http://schemas.microsoft.com/office/drawing/2014/main" id="{1672DB28-4DA3-BC42-9225-00E5A3B814CD}"/>
              </a:ext>
            </a:extLst>
          </p:cNvPr>
          <p:cNvGrpSpPr/>
          <p:nvPr/>
        </p:nvGrpSpPr>
        <p:grpSpPr>
          <a:xfrm>
            <a:off x="429984" y="1689644"/>
            <a:ext cx="11663742" cy="2930679"/>
            <a:chOff x="469656" y="3014996"/>
            <a:chExt cx="11663742" cy="2930679"/>
          </a:xfrm>
        </p:grpSpPr>
        <p:sp>
          <p:nvSpPr>
            <p:cNvPr id="4" name="Object 3"/>
            <p:cNvSpPr/>
            <p:nvPr/>
          </p:nvSpPr>
          <p:spPr>
            <a:xfrm>
              <a:off x="469656" y="3086772"/>
              <a:ext cx="67192" cy="67192"/>
            </a:xfrm>
            <a:prstGeom prst="ellipse">
              <a:avLst/>
            </a:prstGeom>
            <a:solidFill>
              <a:srgbClr val="BB0707"/>
            </a:solidFill>
          </p:spPr>
        </p:sp>
        <p:sp>
          <p:nvSpPr>
            <p:cNvPr id="5" name="Object 4"/>
            <p:cNvSpPr/>
            <p:nvPr/>
          </p:nvSpPr>
          <p:spPr>
            <a:xfrm>
              <a:off x="636835" y="3014996"/>
              <a:ext cx="11496563" cy="453136"/>
            </a:xfrm>
            <a:prstGeom prst="rect">
              <a:avLst/>
            </a:prstGeom>
            <a:noFill/>
          </p:spPr>
          <p:txBody>
            <a:bodyPr wrap="square" lIns="0" tIns="0" rIns="0" bIns="0" rtlCol="0" anchor="t"/>
            <a:lstStyle/>
            <a:p>
              <a:pPr algn="l">
                <a:lnSpc>
                  <a:spcPts val="1962"/>
                </a:lnSpc>
                <a:spcAft>
                  <a:spcPts val="600"/>
                </a:spcAft>
                <a:buNone/>
              </a:pPr>
              <a:r>
                <a:rPr lang="en-US" sz="2000" b="1" dirty="0">
                  <a:solidFill>
                    <a:srgbClr val="BB0707"/>
                  </a:solidFill>
                  <a:ea typeface="Source Sans Pro SemiBold" pitchFamily="34" charset="-122"/>
                  <a:cs typeface="Source Sans Pro SemiBold" pitchFamily="34" charset="-120"/>
                </a:rPr>
                <a:t>NEW MODEL</a:t>
              </a:r>
              <a:r>
                <a:rPr lang="en-US" sz="2000" dirty="0">
                  <a:solidFill>
                    <a:srgbClr val="333333"/>
                  </a:solidFill>
                  <a:ea typeface="Source Sans Pro SemiBold" pitchFamily="34" charset="-122"/>
                  <a:cs typeface="Source Sans Pro SemiBold" pitchFamily="34" charset="-120"/>
                </a:rPr>
                <a:t>: </a:t>
              </a:r>
              <a:r>
                <a:rPr lang="en-US" sz="2000" dirty="0">
                  <a:ea typeface="Source Sans Pro SemiBold" pitchFamily="34" charset="-122"/>
                  <a:cs typeface="Source Sans Pro SemiBold" pitchFamily="34" charset="-120"/>
                </a:rPr>
                <a:t>DCI has been validated as an effective tool to estimate SES</a:t>
              </a:r>
              <a:endParaRPr lang="en-US" sz="2000" dirty="0"/>
            </a:p>
          </p:txBody>
        </p:sp>
        <p:sp>
          <p:nvSpPr>
            <p:cNvPr id="6" name="Object 5"/>
            <p:cNvSpPr/>
            <p:nvPr/>
          </p:nvSpPr>
          <p:spPr>
            <a:xfrm>
              <a:off x="636835" y="3412434"/>
              <a:ext cx="6618881" cy="2533241"/>
            </a:xfrm>
            <a:prstGeom prst="rect">
              <a:avLst/>
            </a:prstGeom>
            <a:noFill/>
          </p:spPr>
          <p:txBody>
            <a:bodyPr wrap="square" lIns="0" tIns="0" rIns="0" bIns="0" rtlCol="0" anchor="t"/>
            <a:lstStyle/>
            <a:p>
              <a:pPr marL="342900" indent="-342900" algn="l">
                <a:spcAft>
                  <a:spcPts val="600"/>
                </a:spcAft>
                <a:buFont typeface="+mj-lt"/>
                <a:buAutoNum type="arabicPeriod"/>
              </a:pPr>
              <a:r>
                <a:rPr lang="en-US" sz="2000" dirty="0">
                  <a:ea typeface="Source Sans Pro" pitchFamily="34" charset="-122"/>
                  <a:cs typeface="Source Sans Pro" pitchFamily="34" charset="-120"/>
                </a:rPr>
                <a:t>Community unemployment</a:t>
              </a:r>
            </a:p>
            <a:p>
              <a:pPr marL="342900" indent="-342900" algn="l">
                <a:spcAft>
                  <a:spcPts val="600"/>
                </a:spcAft>
                <a:buFont typeface="+mj-lt"/>
                <a:buAutoNum type="arabicPeriod"/>
              </a:pPr>
              <a:r>
                <a:rPr lang="en-US" sz="2000" dirty="0">
                  <a:ea typeface="Source Sans Pro" pitchFamily="34" charset="-122"/>
                  <a:cs typeface="Source Sans Pro" pitchFamily="34" charset="-120"/>
                </a:rPr>
                <a:t>Housing vacancies</a:t>
              </a:r>
            </a:p>
            <a:p>
              <a:pPr marL="342900" indent="-342900" algn="l">
                <a:spcAft>
                  <a:spcPts val="600"/>
                </a:spcAft>
                <a:buFont typeface="+mj-lt"/>
                <a:buAutoNum type="arabicPeriod"/>
              </a:pPr>
              <a:r>
                <a:rPr lang="en-US" sz="2000" dirty="0">
                  <a:ea typeface="Source Sans Pro" pitchFamily="34" charset="-122"/>
                  <a:cs typeface="Source Sans Pro" pitchFamily="34" charset="-120"/>
                </a:rPr>
                <a:t>Poverty rate</a:t>
              </a:r>
            </a:p>
            <a:p>
              <a:pPr marL="342900" indent="-342900" algn="l">
                <a:spcAft>
                  <a:spcPts val="600"/>
                </a:spcAft>
                <a:buFont typeface="+mj-lt"/>
                <a:buAutoNum type="arabicPeriod"/>
              </a:pPr>
              <a:r>
                <a:rPr lang="en-US" sz="2000" dirty="0">
                  <a:ea typeface="Source Sans Pro" pitchFamily="34" charset="-122"/>
                  <a:cs typeface="Source Sans Pro" pitchFamily="34" charset="-120"/>
                </a:rPr>
                <a:t>Median income</a:t>
              </a:r>
            </a:p>
            <a:p>
              <a:pPr marL="342900" indent="-342900" algn="l">
                <a:spcAft>
                  <a:spcPts val="600"/>
                </a:spcAft>
                <a:buFont typeface="+mj-lt"/>
                <a:buAutoNum type="arabicPeriod"/>
              </a:pPr>
              <a:r>
                <a:rPr lang="en-US" sz="2000" dirty="0">
                  <a:ea typeface="Source Sans Pro" pitchFamily="34" charset="-122"/>
                  <a:cs typeface="Source Sans Pro" pitchFamily="34" charset="-120"/>
                </a:rPr>
                <a:t>Business growth</a:t>
              </a:r>
            </a:p>
            <a:p>
              <a:pPr algn="l">
                <a:spcAft>
                  <a:spcPts val="600"/>
                </a:spcAft>
                <a:buNone/>
              </a:pPr>
              <a:endParaRPr lang="en-US" sz="2000" b="1" dirty="0">
                <a:ea typeface="Source Sans Pro" pitchFamily="34" charset="-122"/>
                <a:cs typeface="Source Sans Pro" pitchFamily="34" charset="-120"/>
              </a:endParaRPr>
            </a:p>
            <a:p>
              <a:pPr algn="l">
                <a:spcAft>
                  <a:spcPts val="600"/>
                </a:spcAft>
                <a:buNone/>
              </a:pPr>
              <a:r>
                <a:rPr lang="en-US" sz="2000" i="1" dirty="0">
                  <a:ea typeface="Source Sans Pro" pitchFamily="34" charset="-122"/>
                  <a:cs typeface="Source Sans Pro" pitchFamily="34" charset="-120"/>
                </a:rPr>
                <a:t>These scores are normally distributed and range from 0 (no distress) to 100 (severe distress)</a:t>
              </a:r>
              <a:endParaRPr lang="en-US" sz="2000" i="1" dirty="0"/>
            </a:p>
          </p:txBody>
        </p:sp>
      </p:grpSp>
      <p:sp>
        <p:nvSpPr>
          <p:cNvPr id="14" name="TextBox 13">
            <a:extLst>
              <a:ext uri="{FF2B5EF4-FFF2-40B4-BE49-F238E27FC236}">
                <a16:creationId xmlns:a16="http://schemas.microsoft.com/office/drawing/2014/main" id="{224843EA-D629-1C4F-95FE-87532FBE92BA}"/>
              </a:ext>
            </a:extLst>
          </p:cNvPr>
          <p:cNvSpPr txBox="1"/>
          <p:nvPr/>
        </p:nvSpPr>
        <p:spPr>
          <a:xfrm>
            <a:off x="341904" y="5704184"/>
            <a:ext cx="6874140" cy="646331"/>
          </a:xfrm>
          <a:prstGeom prst="rect">
            <a:avLst/>
          </a:prstGeom>
          <a:ln w="38100">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buClr>
                <a:srgbClr val="C00000"/>
              </a:buClr>
            </a:pPr>
            <a:r>
              <a:rPr lang="en-US" b="1" dirty="0">
                <a:solidFill>
                  <a:schemeClr val="tx1"/>
                </a:solidFill>
              </a:rPr>
              <a:t>PURPOSE: </a:t>
            </a:r>
            <a:r>
              <a:rPr lang="en-US" b="1" dirty="0">
                <a:solidFill>
                  <a:srgbClr val="C00000"/>
                </a:solidFill>
              </a:rPr>
              <a:t>To describe the relationship between DCI </a:t>
            </a:r>
          </a:p>
          <a:p>
            <a:pPr algn="ctr">
              <a:buClr>
                <a:srgbClr val="C00000"/>
              </a:buClr>
            </a:pPr>
            <a:r>
              <a:rPr lang="en-US" b="1" dirty="0">
                <a:solidFill>
                  <a:srgbClr val="C00000"/>
                </a:solidFill>
              </a:rPr>
              <a:t>score and patient outcomes after hip fracture</a:t>
            </a:r>
          </a:p>
        </p:txBody>
      </p:sp>
      <p:sp>
        <p:nvSpPr>
          <p:cNvPr id="21" name="Slide Number Placeholder 3">
            <a:extLst>
              <a:ext uri="{FF2B5EF4-FFF2-40B4-BE49-F238E27FC236}">
                <a16:creationId xmlns:a16="http://schemas.microsoft.com/office/drawing/2014/main" id="{85692E3C-AADA-9A42-B53D-D9803C22EB0F}"/>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Tree>
    <p:extLst>
      <p:ext uri="{BB962C8B-B14F-4D97-AF65-F5344CB8AC3E}">
        <p14:creationId xmlns:p14="http://schemas.microsoft.com/office/powerpoint/2010/main" val="25139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76181" cy="1263651"/>
          </a:xfrm>
          <a:prstGeom prst="rect">
            <a:avLst/>
          </a:prstGeom>
          <a:solidFill>
            <a:srgbClr val="BB0707"/>
          </a:solidFill>
        </p:spPr>
      </p:sp>
      <p:graphicFrame>
        <p:nvGraphicFramePr>
          <p:cNvPr id="12" name="Diagram 11">
            <a:extLst>
              <a:ext uri="{FF2B5EF4-FFF2-40B4-BE49-F238E27FC236}">
                <a16:creationId xmlns:a16="http://schemas.microsoft.com/office/drawing/2014/main" id="{E1452711-5518-A449-B73E-79280AF9274C}"/>
              </a:ext>
            </a:extLst>
          </p:cNvPr>
          <p:cNvGraphicFramePr/>
          <p:nvPr/>
        </p:nvGraphicFramePr>
        <p:xfrm>
          <a:off x="445368" y="327892"/>
          <a:ext cx="11301263" cy="6202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bject 2">
            <a:extLst>
              <a:ext uri="{FF2B5EF4-FFF2-40B4-BE49-F238E27FC236}">
                <a16:creationId xmlns:a16="http://schemas.microsoft.com/office/drawing/2014/main" id="{7075588B-754D-5646-84B4-F72EC96BB182}"/>
              </a:ext>
            </a:extLst>
          </p:cNvPr>
          <p:cNvSpPr/>
          <p:nvPr/>
        </p:nvSpPr>
        <p:spPr>
          <a:xfrm>
            <a:off x="476131" y="401855"/>
            <a:ext cx="11617595" cy="883889"/>
          </a:xfrm>
          <a:prstGeom prst="rect">
            <a:avLst/>
          </a:prstGeom>
          <a:noFill/>
        </p:spPr>
        <p:txBody>
          <a:bodyPr wrap="square" lIns="0" tIns="0" rIns="0" bIns="0" rtlCol="0" anchor="t"/>
          <a:lstStyle/>
          <a:p>
            <a:pPr algn="l">
              <a:lnSpc>
                <a:spcPts val="3924"/>
              </a:lnSpc>
              <a:spcAft>
                <a:spcPts val="600"/>
              </a:spcAft>
              <a:buNone/>
            </a:pPr>
            <a:r>
              <a:rPr lang="en-US" sz="3800" b="1" dirty="0">
                <a:solidFill>
                  <a:srgbClr val="333333"/>
                </a:solidFill>
                <a:latin typeface="+mj-lt"/>
                <a:ea typeface="Source Sans Pro SemiBold" pitchFamily="34" charset="-122"/>
                <a:cs typeface="Source Sans Pro SemiBold" pitchFamily="34" charset="-120"/>
              </a:rPr>
              <a:t>Methods</a:t>
            </a:r>
            <a:endParaRPr lang="en-US" b="1" dirty="0">
              <a:latin typeface="+mj-lt"/>
            </a:endParaRPr>
          </a:p>
        </p:txBody>
      </p:sp>
      <p:sp>
        <p:nvSpPr>
          <p:cNvPr id="5" name="Slide Number Placeholder 3">
            <a:extLst>
              <a:ext uri="{FF2B5EF4-FFF2-40B4-BE49-F238E27FC236}">
                <a16:creationId xmlns:a16="http://schemas.microsoft.com/office/drawing/2014/main" id="{08211CE1-B966-704F-92B0-407FA0520AD9}"/>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4E33D1BC-1557-4C4D-BCC4-AADF0A68F321}"/>
              </a:ext>
            </a:extLst>
          </p:cNvPr>
          <p:cNvSpPr/>
          <p:nvPr/>
        </p:nvSpPr>
        <p:spPr>
          <a:xfrm>
            <a:off x="9850381" y="6480129"/>
            <a:ext cx="2069797" cy="369332"/>
          </a:xfrm>
          <a:prstGeom prst="rect">
            <a:avLst/>
          </a:prstGeom>
        </p:spPr>
        <p:txBody>
          <a:bodyPr wrap="none">
            <a:spAutoFit/>
          </a:bodyPr>
          <a:lstStyle/>
          <a:p>
            <a:pPr algn="ctr"/>
            <a:r>
              <a:rPr lang="en-US" b="1" i="1" dirty="0">
                <a:solidFill>
                  <a:schemeClr val="bg2">
                    <a:lumMod val="75000"/>
                  </a:schemeClr>
                </a:solidFill>
              </a:rPr>
              <a:t>(Severe Distress)</a:t>
            </a:r>
          </a:p>
        </p:txBody>
      </p:sp>
      <p:sp>
        <p:nvSpPr>
          <p:cNvPr id="9" name="Rectangle 8">
            <a:extLst>
              <a:ext uri="{FF2B5EF4-FFF2-40B4-BE49-F238E27FC236}">
                <a16:creationId xmlns:a16="http://schemas.microsoft.com/office/drawing/2014/main" id="{65D1EC4C-4616-A448-93FE-81315C4BE66E}"/>
              </a:ext>
            </a:extLst>
          </p:cNvPr>
          <p:cNvSpPr/>
          <p:nvPr/>
        </p:nvSpPr>
        <p:spPr>
          <a:xfrm>
            <a:off x="788294" y="6530107"/>
            <a:ext cx="1620957" cy="369332"/>
          </a:xfrm>
          <a:prstGeom prst="rect">
            <a:avLst/>
          </a:prstGeom>
        </p:spPr>
        <p:txBody>
          <a:bodyPr wrap="none">
            <a:spAutoFit/>
          </a:bodyPr>
          <a:lstStyle/>
          <a:p>
            <a:pPr algn="ctr"/>
            <a:r>
              <a:rPr lang="en-US" b="1" i="1" dirty="0">
                <a:solidFill>
                  <a:schemeClr val="bg2">
                    <a:lumMod val="75000"/>
                  </a:schemeClr>
                </a:solidFill>
              </a:rPr>
              <a:t>(No Distress)</a:t>
            </a:r>
          </a:p>
        </p:txBody>
      </p:sp>
      <p:sp>
        <p:nvSpPr>
          <p:cNvPr id="10" name="Rectangle 9">
            <a:extLst>
              <a:ext uri="{FF2B5EF4-FFF2-40B4-BE49-F238E27FC236}">
                <a16:creationId xmlns:a16="http://schemas.microsoft.com/office/drawing/2014/main" id="{415D4722-D2E1-914F-855E-5F33E988772B}"/>
              </a:ext>
            </a:extLst>
          </p:cNvPr>
          <p:cNvSpPr/>
          <p:nvPr/>
        </p:nvSpPr>
        <p:spPr>
          <a:xfrm>
            <a:off x="-1" y="4853207"/>
            <a:ext cx="12192000" cy="2004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CDEDA3F9-A316-6D43-BCFA-80CD12E84E86}"/>
              </a:ext>
            </a:extLst>
          </p:cNvPr>
          <p:cNvSpPr/>
          <p:nvPr/>
        </p:nvSpPr>
        <p:spPr>
          <a:xfrm>
            <a:off x="0" y="3396915"/>
            <a:ext cx="12192000" cy="3461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56DCFF2D-7BFD-B14D-BF78-D056A941F423}"/>
              </a:ext>
            </a:extLst>
          </p:cNvPr>
          <p:cNvSpPr/>
          <p:nvPr/>
        </p:nvSpPr>
        <p:spPr>
          <a:xfrm>
            <a:off x="0" y="1540043"/>
            <a:ext cx="12192000" cy="5253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20416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Object 2"/>
          <p:cNvSpPr/>
          <p:nvPr/>
        </p:nvSpPr>
        <p:spPr>
          <a:xfrm>
            <a:off x="476131" y="401855"/>
            <a:ext cx="11617595" cy="652765"/>
          </a:xfrm>
          <a:prstGeom prst="rect">
            <a:avLst/>
          </a:prstGeom>
          <a:noFill/>
        </p:spPr>
        <p:txBody>
          <a:bodyPr wrap="square" lIns="0" tIns="0" rIns="0" bIns="0" rtlCol="0" anchor="t"/>
          <a:lstStyle/>
          <a:p>
            <a:pPr>
              <a:lnSpc>
                <a:spcPts val="3924"/>
              </a:lnSpc>
              <a:spcAft>
                <a:spcPts val="600"/>
              </a:spcAft>
            </a:pPr>
            <a:r>
              <a:rPr lang="en-US" sz="3800" b="1" dirty="0">
                <a:latin typeface="+mj-lt"/>
                <a:ea typeface="Source Sans Pro SemiBold" pitchFamily="34" charset="-122"/>
                <a:cs typeface="Source Sans Pro SemiBold" pitchFamily="34" charset="-120"/>
              </a:rPr>
              <a:t>DCI and patient outcomes after hip fracture</a:t>
            </a:r>
            <a:endParaRPr lang="en-US" sz="4000" b="1" dirty="0">
              <a:latin typeface="+mj-lt"/>
            </a:endParaRPr>
          </a:p>
        </p:txBody>
      </p:sp>
      <p:sp>
        <p:nvSpPr>
          <p:cNvPr id="12" name="Object 3">
            <a:extLst>
              <a:ext uri="{FF2B5EF4-FFF2-40B4-BE49-F238E27FC236}">
                <a16:creationId xmlns:a16="http://schemas.microsoft.com/office/drawing/2014/main" id="{92CC60F6-ED44-6A46-BF92-47B6C5B74322}"/>
              </a:ext>
            </a:extLst>
          </p:cNvPr>
          <p:cNvSpPr/>
          <p:nvPr/>
        </p:nvSpPr>
        <p:spPr>
          <a:xfrm>
            <a:off x="0" y="0"/>
            <a:ext cx="76181" cy="1263651"/>
          </a:xfrm>
          <a:prstGeom prst="rect">
            <a:avLst/>
          </a:prstGeom>
          <a:solidFill>
            <a:srgbClr val="BB0707"/>
          </a:solidFill>
        </p:spPr>
      </p:sp>
      <p:grpSp>
        <p:nvGrpSpPr>
          <p:cNvPr id="2" name="Group 1">
            <a:extLst>
              <a:ext uri="{FF2B5EF4-FFF2-40B4-BE49-F238E27FC236}">
                <a16:creationId xmlns:a16="http://schemas.microsoft.com/office/drawing/2014/main" id="{7E1931A2-4D95-2240-87A2-94BD3A5CF0C2}"/>
              </a:ext>
            </a:extLst>
          </p:cNvPr>
          <p:cNvGrpSpPr/>
          <p:nvPr/>
        </p:nvGrpSpPr>
        <p:grpSpPr>
          <a:xfrm>
            <a:off x="418433" y="1285744"/>
            <a:ext cx="2364555" cy="5314101"/>
            <a:chOff x="418433" y="1285744"/>
            <a:chExt cx="2364555" cy="5314101"/>
          </a:xfrm>
        </p:grpSpPr>
        <p:sp>
          <p:nvSpPr>
            <p:cNvPr id="10" name="TextBox 9">
              <a:extLst>
                <a:ext uri="{FF2B5EF4-FFF2-40B4-BE49-F238E27FC236}">
                  <a16:creationId xmlns:a16="http://schemas.microsoft.com/office/drawing/2014/main" id="{5A2F8D2E-27E5-FE42-807B-C5B17F9259FC}"/>
                </a:ext>
              </a:extLst>
            </p:cNvPr>
            <p:cNvSpPr txBox="1"/>
            <p:nvPr/>
          </p:nvSpPr>
          <p:spPr>
            <a:xfrm>
              <a:off x="762082" y="5977300"/>
              <a:ext cx="1462260" cy="584775"/>
            </a:xfrm>
            <a:prstGeom prst="rect">
              <a:avLst/>
            </a:prstGeom>
            <a:noFill/>
          </p:spPr>
          <p:txBody>
            <a:bodyPr wrap="none" rtlCol="0">
              <a:spAutoFit/>
            </a:bodyPr>
            <a:lstStyle/>
            <a:p>
              <a:pPr algn="ctr"/>
              <a:r>
                <a:rPr lang="en-US" sz="1600" b="1" dirty="0">
                  <a:solidFill>
                    <a:schemeClr val="bg2">
                      <a:lumMod val="75000"/>
                    </a:schemeClr>
                  </a:solidFill>
                </a:rPr>
                <a:t>0-20</a:t>
              </a:r>
            </a:p>
            <a:p>
              <a:pPr algn="ctr"/>
              <a:r>
                <a:rPr lang="en-US" sz="1600" b="1" i="1" dirty="0">
                  <a:solidFill>
                    <a:schemeClr val="bg2">
                      <a:lumMod val="75000"/>
                    </a:schemeClr>
                  </a:solidFill>
                </a:rPr>
                <a:t>(No Distress)</a:t>
              </a:r>
            </a:p>
          </p:txBody>
        </p:sp>
        <p:sp>
          <p:nvSpPr>
            <p:cNvPr id="11" name="TextBox 10">
              <a:extLst>
                <a:ext uri="{FF2B5EF4-FFF2-40B4-BE49-F238E27FC236}">
                  <a16:creationId xmlns:a16="http://schemas.microsoft.com/office/drawing/2014/main" id="{BD407BBE-BAB2-B946-9B4E-5CD8E1A6B3FA}"/>
                </a:ext>
              </a:extLst>
            </p:cNvPr>
            <p:cNvSpPr txBox="1"/>
            <p:nvPr/>
          </p:nvSpPr>
          <p:spPr>
            <a:xfrm>
              <a:off x="681131" y="1775744"/>
              <a:ext cx="1919944" cy="584775"/>
            </a:xfrm>
            <a:prstGeom prst="rect">
              <a:avLst/>
            </a:prstGeom>
            <a:noFill/>
          </p:spPr>
          <p:txBody>
            <a:bodyPr wrap="square" rtlCol="0">
              <a:spAutoFit/>
            </a:bodyPr>
            <a:lstStyle/>
            <a:p>
              <a:pPr algn="ctr"/>
              <a:r>
                <a:rPr lang="en-US" sz="1600" b="1" dirty="0">
                  <a:solidFill>
                    <a:schemeClr val="bg2">
                      <a:lumMod val="75000"/>
                    </a:schemeClr>
                  </a:solidFill>
                </a:rPr>
                <a:t>80+</a:t>
              </a:r>
            </a:p>
            <a:p>
              <a:pPr algn="ctr"/>
              <a:r>
                <a:rPr lang="en-US" sz="1600" b="1" i="1" dirty="0">
                  <a:solidFill>
                    <a:schemeClr val="bg2">
                      <a:lumMod val="75000"/>
                    </a:schemeClr>
                  </a:solidFill>
                </a:rPr>
                <a:t>(Severe Distress)</a:t>
              </a:r>
            </a:p>
          </p:txBody>
        </p:sp>
        <p:sp>
          <p:nvSpPr>
            <p:cNvPr id="14" name="TextBox 13">
              <a:extLst>
                <a:ext uri="{FF2B5EF4-FFF2-40B4-BE49-F238E27FC236}">
                  <a16:creationId xmlns:a16="http://schemas.microsoft.com/office/drawing/2014/main" id="{BBB2823F-5A9D-9641-842D-18BDF634345E}"/>
                </a:ext>
              </a:extLst>
            </p:cNvPr>
            <p:cNvSpPr txBox="1"/>
            <p:nvPr/>
          </p:nvSpPr>
          <p:spPr>
            <a:xfrm>
              <a:off x="744448" y="4926911"/>
              <a:ext cx="1601722" cy="584775"/>
            </a:xfrm>
            <a:prstGeom prst="rect">
              <a:avLst/>
            </a:prstGeom>
            <a:noFill/>
          </p:spPr>
          <p:txBody>
            <a:bodyPr wrap="none" rtlCol="0">
              <a:spAutoFit/>
            </a:bodyPr>
            <a:lstStyle/>
            <a:p>
              <a:pPr algn="ctr"/>
              <a:r>
                <a:rPr lang="en-US" sz="1600" b="1" dirty="0">
                  <a:solidFill>
                    <a:schemeClr val="bg2">
                      <a:lumMod val="75000"/>
                    </a:schemeClr>
                  </a:solidFill>
                </a:rPr>
                <a:t>21-40</a:t>
              </a:r>
            </a:p>
            <a:p>
              <a:pPr algn="ctr"/>
              <a:r>
                <a:rPr lang="en-US" sz="1600" b="1" i="1" dirty="0">
                  <a:solidFill>
                    <a:schemeClr val="bg2">
                      <a:lumMod val="75000"/>
                    </a:schemeClr>
                  </a:solidFill>
                </a:rPr>
                <a:t>(Mild Distress)</a:t>
              </a:r>
            </a:p>
          </p:txBody>
        </p:sp>
        <p:sp>
          <p:nvSpPr>
            <p:cNvPr id="15" name="TextBox 14">
              <a:extLst>
                <a:ext uri="{FF2B5EF4-FFF2-40B4-BE49-F238E27FC236}">
                  <a16:creationId xmlns:a16="http://schemas.microsoft.com/office/drawing/2014/main" id="{E1FFBE59-A2D4-F14D-B3FB-CC62259913D6}"/>
                </a:ext>
              </a:extLst>
            </p:cNvPr>
            <p:cNvSpPr txBox="1"/>
            <p:nvPr/>
          </p:nvSpPr>
          <p:spPr>
            <a:xfrm>
              <a:off x="726014" y="3876522"/>
              <a:ext cx="1747594" cy="584775"/>
            </a:xfrm>
            <a:prstGeom prst="rect">
              <a:avLst/>
            </a:prstGeom>
            <a:noFill/>
          </p:spPr>
          <p:txBody>
            <a:bodyPr wrap="none" rtlCol="0">
              <a:spAutoFit/>
            </a:bodyPr>
            <a:lstStyle/>
            <a:p>
              <a:pPr algn="ctr"/>
              <a:r>
                <a:rPr lang="en-US" sz="1600" b="1" dirty="0">
                  <a:solidFill>
                    <a:schemeClr val="bg2">
                      <a:lumMod val="75000"/>
                    </a:schemeClr>
                  </a:solidFill>
                </a:rPr>
                <a:t>41-60</a:t>
              </a:r>
            </a:p>
            <a:p>
              <a:pPr algn="ctr"/>
              <a:r>
                <a:rPr lang="en-US" sz="1600" b="1" i="1" dirty="0">
                  <a:solidFill>
                    <a:schemeClr val="bg2">
                      <a:lumMod val="75000"/>
                    </a:schemeClr>
                  </a:solidFill>
                </a:rPr>
                <a:t>(Some Distress)</a:t>
              </a:r>
            </a:p>
          </p:txBody>
        </p:sp>
        <p:sp>
          <p:nvSpPr>
            <p:cNvPr id="17" name="TextBox 16">
              <a:extLst>
                <a:ext uri="{FF2B5EF4-FFF2-40B4-BE49-F238E27FC236}">
                  <a16:creationId xmlns:a16="http://schemas.microsoft.com/office/drawing/2014/main" id="{AB768B51-9288-D041-9DAD-A8CCB5AF0044}"/>
                </a:ext>
              </a:extLst>
            </p:cNvPr>
            <p:cNvSpPr txBox="1"/>
            <p:nvPr/>
          </p:nvSpPr>
          <p:spPr>
            <a:xfrm>
              <a:off x="681130" y="2826133"/>
              <a:ext cx="2101858" cy="584775"/>
            </a:xfrm>
            <a:prstGeom prst="rect">
              <a:avLst/>
            </a:prstGeom>
            <a:noFill/>
          </p:spPr>
          <p:txBody>
            <a:bodyPr wrap="none" rtlCol="0">
              <a:spAutoFit/>
            </a:bodyPr>
            <a:lstStyle/>
            <a:p>
              <a:pPr algn="ctr"/>
              <a:r>
                <a:rPr lang="en-US" sz="1600" b="1" dirty="0">
                  <a:solidFill>
                    <a:schemeClr val="bg2">
                      <a:lumMod val="75000"/>
                    </a:schemeClr>
                  </a:solidFill>
                </a:rPr>
                <a:t>61-80</a:t>
              </a:r>
            </a:p>
            <a:p>
              <a:pPr algn="ctr"/>
              <a:r>
                <a:rPr lang="en-US" sz="1600" b="1" i="1" dirty="0">
                  <a:solidFill>
                    <a:schemeClr val="bg2">
                      <a:lumMod val="75000"/>
                    </a:schemeClr>
                  </a:solidFill>
                </a:rPr>
                <a:t>(Moderate Distress)</a:t>
              </a:r>
            </a:p>
          </p:txBody>
        </p:sp>
        <p:pic>
          <p:nvPicPr>
            <p:cNvPr id="5" name="Picture 4">
              <a:extLst>
                <a:ext uri="{FF2B5EF4-FFF2-40B4-BE49-F238E27FC236}">
                  <a16:creationId xmlns:a16="http://schemas.microsoft.com/office/drawing/2014/main" id="{A8CCACF0-70B5-0642-8170-6726CCFEE398}"/>
                </a:ext>
              </a:extLst>
            </p:cNvPr>
            <p:cNvPicPr>
              <a:picLocks noChangeAspect="1"/>
            </p:cNvPicPr>
            <p:nvPr/>
          </p:nvPicPr>
          <p:blipFill>
            <a:blip r:embed="rId3"/>
            <a:stretch>
              <a:fillRect/>
            </a:stretch>
          </p:blipFill>
          <p:spPr>
            <a:xfrm rot="16200000">
              <a:off x="-2075820" y="3779997"/>
              <a:ext cx="5314101" cy="325596"/>
            </a:xfrm>
            <a:prstGeom prst="rect">
              <a:avLst/>
            </a:prstGeom>
          </p:spPr>
        </p:pic>
      </p:grpSp>
      <p:grpSp>
        <p:nvGrpSpPr>
          <p:cNvPr id="19" name="Group 18">
            <a:extLst>
              <a:ext uri="{FF2B5EF4-FFF2-40B4-BE49-F238E27FC236}">
                <a16:creationId xmlns:a16="http://schemas.microsoft.com/office/drawing/2014/main" id="{D79D3D22-4E39-5C41-BC26-89D9EF44A451}"/>
              </a:ext>
            </a:extLst>
          </p:cNvPr>
          <p:cNvGrpSpPr/>
          <p:nvPr/>
        </p:nvGrpSpPr>
        <p:grpSpPr>
          <a:xfrm>
            <a:off x="3063238" y="1598965"/>
            <a:ext cx="8776954" cy="4212379"/>
            <a:chOff x="6189702" y="1687238"/>
            <a:chExt cx="5523119" cy="4177482"/>
          </a:xfrm>
        </p:grpSpPr>
        <p:sp>
          <p:nvSpPr>
            <p:cNvPr id="20" name="Object 6">
              <a:extLst>
                <a:ext uri="{FF2B5EF4-FFF2-40B4-BE49-F238E27FC236}">
                  <a16:creationId xmlns:a16="http://schemas.microsoft.com/office/drawing/2014/main" id="{47F576D3-21F0-D44B-9D03-6F508711CE4C}"/>
                </a:ext>
              </a:extLst>
            </p:cNvPr>
            <p:cNvSpPr/>
            <p:nvPr/>
          </p:nvSpPr>
          <p:spPr>
            <a:xfrm>
              <a:off x="6350107" y="1823311"/>
              <a:ext cx="5332667" cy="483098"/>
            </a:xfrm>
            <a:prstGeom prst="rect">
              <a:avLst/>
            </a:prstGeom>
            <a:noFill/>
          </p:spPr>
          <p:txBody>
            <a:bodyPr wrap="square" lIns="0" tIns="0" rIns="0" bIns="0" rtlCol="0" anchor="t"/>
            <a:lstStyle/>
            <a:p>
              <a:pPr algn="l">
                <a:lnSpc>
                  <a:spcPts val="2668"/>
                </a:lnSpc>
                <a:spcAft>
                  <a:spcPts val="600"/>
                </a:spcAft>
                <a:buNone/>
              </a:pPr>
              <a:r>
                <a:rPr lang="en-US" sz="2600" b="1" dirty="0">
                  <a:ea typeface="Source Sans Pro SemiBold" pitchFamily="34" charset="-122"/>
                  <a:cs typeface="Source Sans Pro SemiBold" pitchFamily="34" charset="-120"/>
                </a:rPr>
                <a:t>Analysis</a:t>
              </a:r>
              <a:endParaRPr lang="en-US" b="1" dirty="0"/>
            </a:p>
          </p:txBody>
        </p:sp>
        <p:sp>
          <p:nvSpPr>
            <p:cNvPr id="21" name="Object 7">
              <a:extLst>
                <a:ext uri="{FF2B5EF4-FFF2-40B4-BE49-F238E27FC236}">
                  <a16:creationId xmlns:a16="http://schemas.microsoft.com/office/drawing/2014/main" id="{FB9F35CA-ACD5-0143-AE22-EE9CCF0858C2}"/>
                </a:ext>
              </a:extLst>
            </p:cNvPr>
            <p:cNvSpPr/>
            <p:nvPr/>
          </p:nvSpPr>
          <p:spPr>
            <a:xfrm>
              <a:off x="6350105" y="2757463"/>
              <a:ext cx="5320789" cy="1059630"/>
            </a:xfrm>
            <a:prstGeom prst="rect">
              <a:avLst/>
            </a:prstGeom>
            <a:noFill/>
          </p:spPr>
          <p:txBody>
            <a:bodyPr wrap="square" lIns="0" tIns="0" rIns="0" bIns="0" rtlCol="0" anchor="t"/>
            <a:lstStyle/>
            <a:p>
              <a:pPr>
                <a:spcAft>
                  <a:spcPts val="600"/>
                </a:spcAft>
              </a:pPr>
              <a:r>
                <a:rPr lang="en-US" sz="2000" b="1" dirty="0">
                  <a:ea typeface="Source Sans Pro" pitchFamily="34" charset="-122"/>
                  <a:cs typeface="Source Sans Pro" pitchFamily="34" charset="-120"/>
                </a:rPr>
                <a:t>1:1 propensity-score matching*</a:t>
              </a:r>
              <a:r>
                <a:rPr lang="en-US" sz="2000" dirty="0">
                  <a:ea typeface="Source Sans Pro" pitchFamily="34" charset="-122"/>
                  <a:cs typeface="Source Sans Pro" pitchFamily="34" charset="-120"/>
                </a:rPr>
                <a:t>: to control for baseline patient,  confounding variables related to differences in patient demographics, type of procedure, and hospital-level characteristics</a:t>
              </a:r>
            </a:p>
          </p:txBody>
        </p:sp>
        <p:sp>
          <p:nvSpPr>
            <p:cNvPr id="22" name="Object 8">
              <a:extLst>
                <a:ext uri="{FF2B5EF4-FFF2-40B4-BE49-F238E27FC236}">
                  <a16:creationId xmlns:a16="http://schemas.microsoft.com/office/drawing/2014/main" id="{64B1BF92-4010-F041-8DF9-EAAD28DE4754}"/>
                </a:ext>
              </a:extLst>
            </p:cNvPr>
            <p:cNvSpPr/>
            <p:nvPr/>
          </p:nvSpPr>
          <p:spPr>
            <a:xfrm>
              <a:off x="6189702" y="1687238"/>
              <a:ext cx="5523119" cy="4177482"/>
            </a:xfrm>
            <a:prstGeom prst="rect">
              <a:avLst/>
            </a:prstGeom>
            <a:noFill/>
            <a:ln w="38100">
              <a:solidFill>
                <a:srgbClr val="BB0707"/>
              </a:solidFill>
              <a:prstDash val="solid"/>
              <a:miter lim="800000"/>
            </a:ln>
          </p:spPr>
        </p:sp>
      </p:grpSp>
      <p:sp>
        <p:nvSpPr>
          <p:cNvPr id="23" name="TextBox 22">
            <a:extLst>
              <a:ext uri="{FF2B5EF4-FFF2-40B4-BE49-F238E27FC236}">
                <a16:creationId xmlns:a16="http://schemas.microsoft.com/office/drawing/2014/main" id="{41FB9B9F-3697-CA41-8694-B5D2465FBB79}"/>
              </a:ext>
            </a:extLst>
          </p:cNvPr>
          <p:cNvSpPr txBox="1"/>
          <p:nvPr/>
        </p:nvSpPr>
        <p:spPr>
          <a:xfrm>
            <a:off x="3063238" y="5976015"/>
            <a:ext cx="6831755" cy="646331"/>
          </a:xfrm>
          <a:prstGeom prst="rect">
            <a:avLst/>
          </a:prstGeom>
          <a:noFill/>
        </p:spPr>
        <p:txBody>
          <a:bodyPr wrap="square" rtlCol="0">
            <a:spAutoFit/>
          </a:bodyPr>
          <a:lstStyle/>
          <a:p>
            <a:pPr lvl="0">
              <a:defRPr/>
            </a:pPr>
            <a:r>
              <a:rPr lang="en-US" sz="1200" i="1" dirty="0">
                <a:solidFill>
                  <a:schemeClr val="bg2">
                    <a:lumMod val="50000"/>
                  </a:schemeClr>
                </a:solidFill>
              </a:rPr>
              <a:t>* Patient demographics</a:t>
            </a:r>
            <a:r>
              <a:rPr lang="en-US" sz="1200" dirty="0">
                <a:solidFill>
                  <a:schemeClr val="bg2">
                    <a:lumMod val="50000"/>
                  </a:schemeClr>
                </a:solidFill>
              </a:rPr>
              <a:t>: age, gender, region, co-morbidity burden</a:t>
            </a:r>
          </a:p>
          <a:p>
            <a:pPr lvl="0">
              <a:defRPr/>
            </a:pPr>
            <a:r>
              <a:rPr lang="en-US" sz="1200" i="1" dirty="0">
                <a:solidFill>
                  <a:schemeClr val="bg2">
                    <a:lumMod val="50000"/>
                  </a:schemeClr>
                </a:solidFill>
              </a:rPr>
              <a:t>  Type of Procedure </a:t>
            </a:r>
            <a:r>
              <a:rPr lang="en-US" sz="1200" dirty="0">
                <a:solidFill>
                  <a:schemeClr val="bg2">
                    <a:lumMod val="50000"/>
                  </a:schemeClr>
                </a:solidFill>
              </a:rPr>
              <a:t>: ORIF, THA, HA, and percutaneous pinning</a:t>
            </a:r>
          </a:p>
          <a:p>
            <a:pPr lvl="0">
              <a:defRPr/>
            </a:pPr>
            <a:r>
              <a:rPr lang="en-US" sz="1200" i="1" dirty="0">
                <a:solidFill>
                  <a:schemeClr val="bg2">
                    <a:lumMod val="50000"/>
                  </a:schemeClr>
                </a:solidFill>
              </a:rPr>
              <a:t>  Hospital-level characteristics</a:t>
            </a:r>
            <a:r>
              <a:rPr lang="en-US" sz="1200" dirty="0">
                <a:solidFill>
                  <a:schemeClr val="bg2">
                    <a:lumMod val="50000"/>
                  </a:schemeClr>
                </a:solidFill>
              </a:rPr>
              <a:t>: teaching status, case volume, ownership, location, bed size</a:t>
            </a:r>
          </a:p>
        </p:txBody>
      </p:sp>
      <p:sp>
        <p:nvSpPr>
          <p:cNvPr id="16" name="Object 7">
            <a:extLst>
              <a:ext uri="{FF2B5EF4-FFF2-40B4-BE49-F238E27FC236}">
                <a16:creationId xmlns:a16="http://schemas.microsoft.com/office/drawing/2014/main" id="{F0208682-A063-3B45-A9C4-9B0B096E7013}"/>
              </a:ext>
            </a:extLst>
          </p:cNvPr>
          <p:cNvSpPr/>
          <p:nvPr/>
        </p:nvSpPr>
        <p:spPr>
          <a:xfrm>
            <a:off x="3318141" y="4290957"/>
            <a:ext cx="8455425" cy="1068482"/>
          </a:xfrm>
          <a:prstGeom prst="rect">
            <a:avLst/>
          </a:prstGeom>
          <a:noFill/>
        </p:spPr>
        <p:txBody>
          <a:bodyPr wrap="square" lIns="0" tIns="0" rIns="0" bIns="0" rtlCol="0" anchor="t"/>
          <a:lstStyle/>
          <a:p>
            <a:pPr algn="l">
              <a:spcAft>
                <a:spcPts val="600"/>
              </a:spcAft>
              <a:buNone/>
            </a:pPr>
            <a:r>
              <a:rPr lang="en-US" sz="2000" b="1" dirty="0">
                <a:ea typeface="Source Sans Pro" pitchFamily="34" charset="-122"/>
                <a:cs typeface="Source Sans Pro" pitchFamily="34" charset="-120"/>
              </a:rPr>
              <a:t>Multivariate logistic regression</a:t>
            </a:r>
            <a:r>
              <a:rPr lang="en-US" sz="2000" dirty="0">
                <a:ea typeface="Source Sans Pro" pitchFamily="34" charset="-122"/>
                <a:cs typeface="Source Sans Pro" pitchFamily="34" charset="-120"/>
              </a:rPr>
              <a:t>: to the  independent impact of increasing DCI score on: (1)  90-day complications, (2) readmissions, and (3) mortality between the 5 cohorts</a:t>
            </a:r>
            <a:endParaRPr lang="en-US" sz="2400" dirty="0"/>
          </a:p>
        </p:txBody>
      </p:sp>
    </p:spTree>
    <p:extLst>
      <p:ext uri="{BB962C8B-B14F-4D97-AF65-F5344CB8AC3E}">
        <p14:creationId xmlns:p14="http://schemas.microsoft.com/office/powerpoint/2010/main" val="236631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0" y="0"/>
            <a:ext cx="76181" cy="1263651"/>
          </a:xfrm>
          <a:prstGeom prst="rect">
            <a:avLst/>
          </a:prstGeom>
          <a:solidFill>
            <a:srgbClr val="BB0707"/>
          </a:solidFill>
        </p:spPr>
      </p:sp>
      <p:grpSp>
        <p:nvGrpSpPr>
          <p:cNvPr id="22" name="Group 21">
            <a:extLst>
              <a:ext uri="{FF2B5EF4-FFF2-40B4-BE49-F238E27FC236}">
                <a16:creationId xmlns:a16="http://schemas.microsoft.com/office/drawing/2014/main" id="{4466477D-E1CB-204B-9653-0D9D56FA02D0}"/>
              </a:ext>
            </a:extLst>
          </p:cNvPr>
          <p:cNvGrpSpPr/>
          <p:nvPr/>
        </p:nvGrpSpPr>
        <p:grpSpPr>
          <a:xfrm>
            <a:off x="1800636" y="3253292"/>
            <a:ext cx="2786349" cy="884245"/>
            <a:chOff x="5356400" y="256228"/>
            <a:chExt cx="2786349" cy="884245"/>
          </a:xfrm>
        </p:grpSpPr>
        <p:pic>
          <p:nvPicPr>
            <p:cNvPr id="6" name="Graphic 5" descr="User">
              <a:extLst>
                <a:ext uri="{FF2B5EF4-FFF2-40B4-BE49-F238E27FC236}">
                  <a16:creationId xmlns:a16="http://schemas.microsoft.com/office/drawing/2014/main" id="{9715E3EF-C8D2-914A-A23C-E5C60E7953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6400" y="256228"/>
              <a:ext cx="884245" cy="884245"/>
            </a:xfrm>
            <a:prstGeom prst="rect">
              <a:avLst/>
            </a:prstGeom>
          </p:spPr>
        </p:pic>
        <p:sp>
          <p:nvSpPr>
            <p:cNvPr id="8" name="Rectangle 7">
              <a:extLst>
                <a:ext uri="{FF2B5EF4-FFF2-40B4-BE49-F238E27FC236}">
                  <a16:creationId xmlns:a16="http://schemas.microsoft.com/office/drawing/2014/main" id="{9F361028-A1A4-ED47-B74E-18C2BAE6D659}"/>
                </a:ext>
              </a:extLst>
            </p:cNvPr>
            <p:cNvSpPr/>
            <p:nvPr/>
          </p:nvSpPr>
          <p:spPr>
            <a:xfrm>
              <a:off x="5798522" y="467517"/>
              <a:ext cx="2344227" cy="461665"/>
            </a:xfrm>
            <a:prstGeom prst="rect">
              <a:avLst/>
            </a:prstGeom>
          </p:spPr>
          <p:txBody>
            <a:bodyPr wrap="square">
              <a:spAutoFit/>
            </a:bodyPr>
            <a:lstStyle/>
            <a:p>
              <a:pPr algn="ctr"/>
              <a:r>
                <a:rPr lang="en-US" sz="2400" b="1" dirty="0"/>
                <a:t>N=364,074</a:t>
              </a:r>
            </a:p>
          </p:txBody>
        </p:sp>
      </p:grpSp>
      <p:grpSp>
        <p:nvGrpSpPr>
          <p:cNvPr id="23" name="Group 22">
            <a:extLst>
              <a:ext uri="{FF2B5EF4-FFF2-40B4-BE49-F238E27FC236}">
                <a16:creationId xmlns:a16="http://schemas.microsoft.com/office/drawing/2014/main" id="{406FE6B3-9986-E14C-8D6F-CBCB16AFC051}"/>
              </a:ext>
            </a:extLst>
          </p:cNvPr>
          <p:cNvGrpSpPr/>
          <p:nvPr/>
        </p:nvGrpSpPr>
        <p:grpSpPr>
          <a:xfrm>
            <a:off x="6134806" y="843391"/>
            <a:ext cx="5129146" cy="5399864"/>
            <a:chOff x="2032035" y="1237425"/>
            <a:chExt cx="5129146" cy="5399864"/>
          </a:xfrm>
        </p:grpSpPr>
        <p:grpSp>
          <p:nvGrpSpPr>
            <p:cNvPr id="9" name="Group 8">
              <a:extLst>
                <a:ext uri="{FF2B5EF4-FFF2-40B4-BE49-F238E27FC236}">
                  <a16:creationId xmlns:a16="http://schemas.microsoft.com/office/drawing/2014/main" id="{F600580E-D728-3E40-94F5-3E906903CB5C}"/>
                </a:ext>
              </a:extLst>
            </p:cNvPr>
            <p:cNvGrpSpPr/>
            <p:nvPr/>
          </p:nvGrpSpPr>
          <p:grpSpPr>
            <a:xfrm>
              <a:off x="2032035" y="1237425"/>
              <a:ext cx="3209764" cy="5399864"/>
              <a:chOff x="-986218" y="1285745"/>
              <a:chExt cx="2330279" cy="5314101"/>
            </a:xfrm>
          </p:grpSpPr>
          <p:sp>
            <p:nvSpPr>
              <p:cNvPr id="10" name="TextBox 9">
                <a:extLst>
                  <a:ext uri="{FF2B5EF4-FFF2-40B4-BE49-F238E27FC236}">
                    <a16:creationId xmlns:a16="http://schemas.microsoft.com/office/drawing/2014/main" id="{A4F9570C-37D1-EA48-B940-E95D9724084F}"/>
                  </a:ext>
                </a:extLst>
              </p:cNvPr>
              <p:cNvSpPr txBox="1"/>
              <p:nvPr/>
            </p:nvSpPr>
            <p:spPr>
              <a:xfrm>
                <a:off x="-581765" y="5914693"/>
                <a:ext cx="1061596" cy="575487"/>
              </a:xfrm>
              <a:prstGeom prst="rect">
                <a:avLst/>
              </a:prstGeom>
              <a:noFill/>
            </p:spPr>
            <p:txBody>
              <a:bodyPr wrap="none" rtlCol="0">
                <a:spAutoFit/>
              </a:bodyPr>
              <a:lstStyle/>
              <a:p>
                <a:pPr algn="ctr"/>
                <a:r>
                  <a:rPr lang="en-US" sz="1600" b="1" dirty="0"/>
                  <a:t>0-20</a:t>
                </a:r>
              </a:p>
              <a:p>
                <a:pPr algn="ctr"/>
                <a:r>
                  <a:rPr lang="en-US" sz="1600" b="1" i="1" dirty="0"/>
                  <a:t>(No Distress)</a:t>
                </a:r>
              </a:p>
            </p:txBody>
          </p:sp>
          <p:sp>
            <p:nvSpPr>
              <p:cNvPr id="11" name="TextBox 10">
                <a:extLst>
                  <a:ext uri="{FF2B5EF4-FFF2-40B4-BE49-F238E27FC236}">
                    <a16:creationId xmlns:a16="http://schemas.microsoft.com/office/drawing/2014/main" id="{BE3FE5EB-82D7-8646-BE97-4BC2FED0FCD1}"/>
                  </a:ext>
                </a:extLst>
              </p:cNvPr>
              <p:cNvSpPr txBox="1"/>
              <p:nvPr/>
            </p:nvSpPr>
            <p:spPr>
              <a:xfrm>
                <a:off x="-986218" y="1709653"/>
                <a:ext cx="1466049" cy="584775"/>
              </a:xfrm>
              <a:prstGeom prst="rect">
                <a:avLst/>
              </a:prstGeom>
              <a:noFill/>
            </p:spPr>
            <p:txBody>
              <a:bodyPr wrap="square" rtlCol="0">
                <a:spAutoFit/>
              </a:bodyPr>
              <a:lstStyle/>
              <a:p>
                <a:pPr algn="ctr"/>
                <a:r>
                  <a:rPr lang="en-US" sz="1600" b="1" dirty="0"/>
                  <a:t>80+</a:t>
                </a:r>
              </a:p>
              <a:p>
                <a:pPr algn="ctr"/>
                <a:r>
                  <a:rPr lang="en-US" sz="1600" b="1" i="1" dirty="0"/>
                  <a:t>(Severe Distress)</a:t>
                </a:r>
              </a:p>
            </p:txBody>
          </p:sp>
          <p:sp>
            <p:nvSpPr>
              <p:cNvPr id="12" name="TextBox 11">
                <a:extLst>
                  <a:ext uri="{FF2B5EF4-FFF2-40B4-BE49-F238E27FC236}">
                    <a16:creationId xmlns:a16="http://schemas.microsoft.com/office/drawing/2014/main" id="{C62D785D-6739-B841-957F-2FBAC24D9C20}"/>
                  </a:ext>
                </a:extLst>
              </p:cNvPr>
              <p:cNvSpPr txBox="1"/>
              <p:nvPr/>
            </p:nvSpPr>
            <p:spPr>
              <a:xfrm>
                <a:off x="-792405" y="4927575"/>
                <a:ext cx="1279222" cy="584775"/>
              </a:xfrm>
              <a:prstGeom prst="rect">
                <a:avLst/>
              </a:prstGeom>
              <a:noFill/>
            </p:spPr>
            <p:txBody>
              <a:bodyPr wrap="square" rtlCol="0">
                <a:spAutoFit/>
              </a:bodyPr>
              <a:lstStyle/>
              <a:p>
                <a:pPr algn="ctr"/>
                <a:r>
                  <a:rPr lang="en-US" sz="1600" b="1" dirty="0"/>
                  <a:t>21-40</a:t>
                </a:r>
              </a:p>
              <a:p>
                <a:pPr algn="ctr"/>
                <a:r>
                  <a:rPr lang="en-US" sz="1600" b="1" i="1" dirty="0"/>
                  <a:t>(Mild Distress)</a:t>
                </a:r>
              </a:p>
            </p:txBody>
          </p:sp>
          <p:sp>
            <p:nvSpPr>
              <p:cNvPr id="13" name="TextBox 12">
                <a:extLst>
                  <a:ext uri="{FF2B5EF4-FFF2-40B4-BE49-F238E27FC236}">
                    <a16:creationId xmlns:a16="http://schemas.microsoft.com/office/drawing/2014/main" id="{A1746A78-E517-704A-8C3D-388FD16B0C86}"/>
                  </a:ext>
                </a:extLst>
              </p:cNvPr>
              <p:cNvSpPr txBox="1"/>
              <p:nvPr/>
            </p:nvSpPr>
            <p:spPr>
              <a:xfrm>
                <a:off x="-829014" y="3812237"/>
                <a:ext cx="1328493" cy="584775"/>
              </a:xfrm>
              <a:prstGeom prst="rect">
                <a:avLst/>
              </a:prstGeom>
              <a:noFill/>
            </p:spPr>
            <p:txBody>
              <a:bodyPr wrap="square" rtlCol="0">
                <a:spAutoFit/>
              </a:bodyPr>
              <a:lstStyle/>
              <a:p>
                <a:pPr algn="ctr"/>
                <a:r>
                  <a:rPr lang="en-US" sz="1600" b="1" dirty="0"/>
                  <a:t>41-60</a:t>
                </a:r>
              </a:p>
              <a:p>
                <a:pPr algn="ctr"/>
                <a:r>
                  <a:rPr lang="en-US" sz="1600" b="1" i="1" dirty="0"/>
                  <a:t>(Some Distress)</a:t>
                </a:r>
              </a:p>
            </p:txBody>
          </p:sp>
          <p:sp>
            <p:nvSpPr>
              <p:cNvPr id="14" name="TextBox 13">
                <a:extLst>
                  <a:ext uri="{FF2B5EF4-FFF2-40B4-BE49-F238E27FC236}">
                    <a16:creationId xmlns:a16="http://schemas.microsoft.com/office/drawing/2014/main" id="{C7BD1B0E-57CD-724D-B78B-7778ECCA25C0}"/>
                  </a:ext>
                </a:extLst>
              </p:cNvPr>
              <p:cNvSpPr txBox="1"/>
              <p:nvPr/>
            </p:nvSpPr>
            <p:spPr>
              <a:xfrm>
                <a:off x="-792405" y="2787987"/>
                <a:ext cx="1349803" cy="584775"/>
              </a:xfrm>
              <a:prstGeom prst="rect">
                <a:avLst/>
              </a:prstGeom>
              <a:noFill/>
            </p:spPr>
            <p:txBody>
              <a:bodyPr wrap="square" rtlCol="0">
                <a:spAutoFit/>
              </a:bodyPr>
              <a:lstStyle/>
              <a:p>
                <a:pPr algn="ctr"/>
                <a:r>
                  <a:rPr lang="en-US" sz="1600" b="1" dirty="0"/>
                  <a:t>61-80</a:t>
                </a:r>
              </a:p>
              <a:p>
                <a:pPr algn="ctr"/>
                <a:r>
                  <a:rPr lang="en-US" sz="1600" b="1" i="1" dirty="0"/>
                  <a:t>(Mod Distress)</a:t>
                </a:r>
              </a:p>
            </p:txBody>
          </p:sp>
          <p:pic>
            <p:nvPicPr>
              <p:cNvPr id="15" name="Picture 14">
                <a:extLst>
                  <a:ext uri="{FF2B5EF4-FFF2-40B4-BE49-F238E27FC236}">
                    <a16:creationId xmlns:a16="http://schemas.microsoft.com/office/drawing/2014/main" id="{EC71650D-EB0C-FF44-B282-28B847A624B6}"/>
                  </a:ext>
                </a:extLst>
              </p:cNvPr>
              <p:cNvPicPr>
                <a:picLocks noChangeAspect="1"/>
              </p:cNvPicPr>
              <p:nvPr/>
            </p:nvPicPr>
            <p:blipFill>
              <a:blip r:embed="rId5"/>
              <a:stretch>
                <a:fillRect/>
              </a:stretch>
            </p:blipFill>
            <p:spPr>
              <a:xfrm rot="16200000">
                <a:off x="-1775803" y="3479982"/>
                <a:ext cx="5314101" cy="925627"/>
              </a:xfrm>
              <a:prstGeom prst="rect">
                <a:avLst/>
              </a:prstGeom>
            </p:spPr>
          </p:pic>
        </p:grpSp>
        <p:sp>
          <p:nvSpPr>
            <p:cNvPr id="16" name="Rectangle 15">
              <a:extLst>
                <a:ext uri="{FF2B5EF4-FFF2-40B4-BE49-F238E27FC236}">
                  <a16:creationId xmlns:a16="http://schemas.microsoft.com/office/drawing/2014/main" id="{197DA79C-AFCA-1E4A-B326-31A4C79C9784}"/>
                </a:ext>
              </a:extLst>
            </p:cNvPr>
            <p:cNvSpPr/>
            <p:nvPr/>
          </p:nvSpPr>
          <p:spPr>
            <a:xfrm>
              <a:off x="5214989" y="6021600"/>
              <a:ext cx="1919385" cy="369332"/>
            </a:xfrm>
            <a:prstGeom prst="rect">
              <a:avLst/>
            </a:prstGeom>
          </p:spPr>
          <p:txBody>
            <a:bodyPr wrap="square">
              <a:spAutoFit/>
            </a:bodyPr>
            <a:lstStyle/>
            <a:p>
              <a:r>
                <a:rPr lang="en-US" dirty="0"/>
                <a:t>65,795 (18.1%)</a:t>
              </a:r>
            </a:p>
          </p:txBody>
        </p:sp>
        <p:sp>
          <p:nvSpPr>
            <p:cNvPr id="17" name="Rectangle 16">
              <a:extLst>
                <a:ext uri="{FF2B5EF4-FFF2-40B4-BE49-F238E27FC236}">
                  <a16:creationId xmlns:a16="http://schemas.microsoft.com/office/drawing/2014/main" id="{947BA8C3-47DD-EA4B-9489-BA9A410C4EA7}"/>
                </a:ext>
              </a:extLst>
            </p:cNvPr>
            <p:cNvSpPr/>
            <p:nvPr/>
          </p:nvSpPr>
          <p:spPr>
            <a:xfrm>
              <a:off x="5208613" y="4969366"/>
              <a:ext cx="1762021" cy="369332"/>
            </a:xfrm>
            <a:prstGeom prst="rect">
              <a:avLst/>
            </a:prstGeom>
          </p:spPr>
          <p:txBody>
            <a:bodyPr wrap="none">
              <a:spAutoFit/>
            </a:bodyPr>
            <a:lstStyle/>
            <a:p>
              <a:r>
                <a:rPr lang="en-US" dirty="0"/>
                <a:t>70,406 (19.3%)</a:t>
              </a:r>
            </a:p>
          </p:txBody>
        </p:sp>
        <p:sp>
          <p:nvSpPr>
            <p:cNvPr id="18" name="Rectangle 17">
              <a:extLst>
                <a:ext uri="{FF2B5EF4-FFF2-40B4-BE49-F238E27FC236}">
                  <a16:creationId xmlns:a16="http://schemas.microsoft.com/office/drawing/2014/main" id="{10D8C18D-238E-4541-86FB-98022E57D7E3}"/>
                </a:ext>
              </a:extLst>
            </p:cNvPr>
            <p:cNvSpPr/>
            <p:nvPr/>
          </p:nvSpPr>
          <p:spPr>
            <a:xfrm>
              <a:off x="5208614" y="3917132"/>
              <a:ext cx="1762021" cy="369332"/>
            </a:xfrm>
            <a:prstGeom prst="rect">
              <a:avLst/>
            </a:prstGeom>
          </p:spPr>
          <p:txBody>
            <a:bodyPr wrap="none">
              <a:spAutoFit/>
            </a:bodyPr>
            <a:lstStyle/>
            <a:p>
              <a:r>
                <a:rPr lang="en-US" i="1" dirty="0"/>
                <a:t>68,717 (18.9%)</a:t>
              </a:r>
            </a:p>
          </p:txBody>
        </p:sp>
        <p:sp>
          <p:nvSpPr>
            <p:cNvPr id="19" name="Rectangle 18">
              <a:extLst>
                <a:ext uri="{FF2B5EF4-FFF2-40B4-BE49-F238E27FC236}">
                  <a16:creationId xmlns:a16="http://schemas.microsoft.com/office/drawing/2014/main" id="{F26FE4F0-057B-CB4C-8474-C7AAB0529091}"/>
                </a:ext>
              </a:extLst>
            </p:cNvPr>
            <p:cNvSpPr/>
            <p:nvPr/>
          </p:nvSpPr>
          <p:spPr>
            <a:xfrm>
              <a:off x="5214989" y="2838724"/>
              <a:ext cx="1762021" cy="369332"/>
            </a:xfrm>
            <a:prstGeom prst="rect">
              <a:avLst/>
            </a:prstGeom>
          </p:spPr>
          <p:txBody>
            <a:bodyPr wrap="none">
              <a:spAutoFit/>
            </a:bodyPr>
            <a:lstStyle/>
            <a:p>
              <a:r>
                <a:rPr lang="en-US" i="1" dirty="0"/>
                <a:t>81,382 (22.4%)</a:t>
              </a:r>
            </a:p>
          </p:txBody>
        </p:sp>
        <p:sp>
          <p:nvSpPr>
            <p:cNvPr id="20" name="Rectangle 19">
              <a:extLst>
                <a:ext uri="{FF2B5EF4-FFF2-40B4-BE49-F238E27FC236}">
                  <a16:creationId xmlns:a16="http://schemas.microsoft.com/office/drawing/2014/main" id="{C14B7D56-8A43-B548-922F-B9F17C98098C}"/>
                </a:ext>
              </a:extLst>
            </p:cNvPr>
            <p:cNvSpPr/>
            <p:nvPr/>
          </p:nvSpPr>
          <p:spPr>
            <a:xfrm>
              <a:off x="5241796" y="1769717"/>
              <a:ext cx="1919385" cy="369332"/>
            </a:xfrm>
            <a:prstGeom prst="rect">
              <a:avLst/>
            </a:prstGeom>
          </p:spPr>
          <p:txBody>
            <a:bodyPr wrap="square">
              <a:spAutoFit/>
            </a:bodyPr>
            <a:lstStyle/>
            <a:p>
              <a:r>
                <a:rPr lang="en-US" i="1" dirty="0"/>
                <a:t>77,774 (21.4%)</a:t>
              </a:r>
            </a:p>
          </p:txBody>
        </p:sp>
      </p:grpSp>
      <p:sp>
        <p:nvSpPr>
          <p:cNvPr id="24" name="Object 2">
            <a:extLst>
              <a:ext uri="{FF2B5EF4-FFF2-40B4-BE49-F238E27FC236}">
                <a16:creationId xmlns:a16="http://schemas.microsoft.com/office/drawing/2014/main" id="{3FBEFD01-1AC2-5744-BCF5-DDB5B8FBDB31}"/>
              </a:ext>
            </a:extLst>
          </p:cNvPr>
          <p:cNvSpPr/>
          <p:nvPr/>
        </p:nvSpPr>
        <p:spPr>
          <a:xfrm>
            <a:off x="476132" y="401855"/>
            <a:ext cx="4870294" cy="640136"/>
          </a:xfrm>
          <a:prstGeom prst="rect">
            <a:avLst/>
          </a:prstGeom>
          <a:noFill/>
        </p:spPr>
        <p:txBody>
          <a:bodyPr wrap="square" lIns="0" tIns="0" rIns="0" bIns="0" rtlCol="0" anchor="t"/>
          <a:lstStyle/>
          <a:p>
            <a:pPr algn="l">
              <a:lnSpc>
                <a:spcPts val="3924"/>
              </a:lnSpc>
              <a:spcAft>
                <a:spcPts val="600"/>
              </a:spcAft>
              <a:buNone/>
            </a:pPr>
            <a:r>
              <a:rPr lang="en-US" sz="3800" dirty="0">
                <a:solidFill>
                  <a:srgbClr val="333333"/>
                </a:solidFill>
                <a:latin typeface="Source Sans Pro SemiBold" pitchFamily="34" charset="0"/>
                <a:ea typeface="Source Sans Pro SemiBold" pitchFamily="34" charset="-122"/>
                <a:cs typeface="Source Sans Pro SemiBold" pitchFamily="34" charset="-120"/>
              </a:rPr>
              <a:t>Patient demographics</a:t>
            </a:r>
            <a:endParaRPr lang="en-US" dirty="0"/>
          </a:p>
        </p:txBody>
      </p:sp>
      <p:sp>
        <p:nvSpPr>
          <p:cNvPr id="21" name="Slide Number Placeholder 3">
            <a:extLst>
              <a:ext uri="{FF2B5EF4-FFF2-40B4-BE49-F238E27FC236}">
                <a16:creationId xmlns:a16="http://schemas.microsoft.com/office/drawing/2014/main" id="{5CE0FFA2-1F20-2842-AE1A-0F3BF0250748}"/>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6D12F908-23FD-CA46-A9D3-548684052EB4}"/>
              </a:ext>
            </a:extLst>
          </p:cNvPr>
          <p:cNvSpPr/>
          <p:nvPr/>
        </p:nvSpPr>
        <p:spPr>
          <a:xfrm rot="5400000">
            <a:off x="8301532" y="3218124"/>
            <a:ext cx="1125367" cy="4924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AFF86685-5B92-A244-AD6F-96E1AC96E825}"/>
              </a:ext>
            </a:extLst>
          </p:cNvPr>
          <p:cNvSpPr/>
          <p:nvPr/>
        </p:nvSpPr>
        <p:spPr>
          <a:xfrm rot="5400000">
            <a:off x="7784157" y="2721067"/>
            <a:ext cx="2160118" cy="4924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522DBFF2-E853-2B4A-A8A4-ACEF3A3B2197}"/>
              </a:ext>
            </a:extLst>
          </p:cNvPr>
          <p:cNvSpPr/>
          <p:nvPr/>
        </p:nvSpPr>
        <p:spPr>
          <a:xfrm rot="5400000">
            <a:off x="7281760" y="2207471"/>
            <a:ext cx="3146670" cy="4924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Rectangle 28">
            <a:extLst>
              <a:ext uri="{FF2B5EF4-FFF2-40B4-BE49-F238E27FC236}">
                <a16:creationId xmlns:a16="http://schemas.microsoft.com/office/drawing/2014/main" id="{D11C866D-6B3D-2F4C-BF38-E12580887EE7}"/>
              </a:ext>
            </a:extLst>
          </p:cNvPr>
          <p:cNvSpPr/>
          <p:nvPr/>
        </p:nvSpPr>
        <p:spPr>
          <a:xfrm rot="5400000">
            <a:off x="6724139" y="1683124"/>
            <a:ext cx="4154723" cy="4924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66081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314F8010-F020-8444-9140-0D00BCB531B9}"/>
              </a:ext>
            </a:extLst>
          </p:cNvPr>
          <p:cNvSpPr/>
          <p:nvPr/>
        </p:nvSpPr>
        <p:spPr>
          <a:xfrm>
            <a:off x="0" y="0"/>
            <a:ext cx="76181" cy="1263651"/>
          </a:xfrm>
          <a:prstGeom prst="rect">
            <a:avLst/>
          </a:prstGeom>
          <a:solidFill>
            <a:srgbClr val="BB0707"/>
          </a:solidFill>
        </p:spPr>
      </p:sp>
      <p:grpSp>
        <p:nvGrpSpPr>
          <p:cNvPr id="42" name="Group 41">
            <a:extLst>
              <a:ext uri="{FF2B5EF4-FFF2-40B4-BE49-F238E27FC236}">
                <a16:creationId xmlns:a16="http://schemas.microsoft.com/office/drawing/2014/main" id="{3EA704BE-116E-B44D-B00E-793698766861}"/>
              </a:ext>
            </a:extLst>
          </p:cNvPr>
          <p:cNvGrpSpPr/>
          <p:nvPr/>
        </p:nvGrpSpPr>
        <p:grpSpPr>
          <a:xfrm>
            <a:off x="215188" y="188577"/>
            <a:ext cx="11560293" cy="823580"/>
            <a:chOff x="5449617" y="4917573"/>
            <a:chExt cx="8873588" cy="178181"/>
          </a:xfrm>
        </p:grpSpPr>
        <p:pic>
          <p:nvPicPr>
            <p:cNvPr id="43" name="Object 7" descr="preencoded.png">
              <a:extLst>
                <a:ext uri="{FF2B5EF4-FFF2-40B4-BE49-F238E27FC236}">
                  <a16:creationId xmlns:a16="http://schemas.microsoft.com/office/drawing/2014/main" id="{A6E2A7C6-133A-E44E-9718-6622A3048DB8}"/>
                </a:ext>
              </a:extLst>
            </p:cNvPr>
            <p:cNvPicPr>
              <a:picLocks noChangeAspect="1"/>
            </p:cNvPicPr>
            <p:nvPr/>
          </p:nvPicPr>
          <p:blipFill>
            <a:blip r:embed="rId3"/>
            <a:stretch>
              <a:fillRect/>
            </a:stretch>
          </p:blipFill>
          <p:spPr>
            <a:xfrm>
              <a:off x="5449617" y="4917573"/>
              <a:ext cx="8866122" cy="178181"/>
            </a:xfrm>
            <a:prstGeom prst="rect">
              <a:avLst/>
            </a:prstGeom>
          </p:spPr>
        </p:pic>
        <p:sp>
          <p:nvSpPr>
            <p:cNvPr id="44" name="Object 8">
              <a:extLst>
                <a:ext uri="{FF2B5EF4-FFF2-40B4-BE49-F238E27FC236}">
                  <a16:creationId xmlns:a16="http://schemas.microsoft.com/office/drawing/2014/main" id="{76B45955-12CC-7A4D-AC75-5C897E8FC671}"/>
                </a:ext>
              </a:extLst>
            </p:cNvPr>
            <p:cNvSpPr/>
            <p:nvPr/>
          </p:nvSpPr>
          <p:spPr>
            <a:xfrm>
              <a:off x="5611622" y="4949760"/>
              <a:ext cx="8711583" cy="145994"/>
            </a:xfrm>
            <a:prstGeom prst="rect">
              <a:avLst/>
            </a:prstGeom>
            <a:noFill/>
          </p:spPr>
          <p:txBody>
            <a:bodyPr wrap="square" lIns="0" tIns="0" rIns="0" bIns="0" rtlCol="0" anchor="t"/>
            <a:lstStyle/>
            <a:p>
              <a:pPr>
                <a:lnSpc>
                  <a:spcPct val="150000"/>
                </a:lnSpc>
                <a:spcAft>
                  <a:spcPts val="600"/>
                </a:spcAft>
                <a:buNone/>
              </a:pPr>
              <a:r>
                <a:rPr lang="en-US" sz="2200" b="1" dirty="0">
                  <a:ea typeface="Source Sans Pro SemiBold" pitchFamily="34" charset="-122"/>
                  <a:cs typeface="Source Sans Pro SemiBold" pitchFamily="34" charset="-120"/>
                </a:rPr>
                <a:t>Overall, the higher the DCI score, the higher the odds of post-surgical complication</a:t>
              </a:r>
            </a:p>
          </p:txBody>
        </p:sp>
      </p:grpSp>
      <p:pic>
        <p:nvPicPr>
          <p:cNvPr id="19" name="Picture 18" descr="Timeline&#10;&#10;Description automatically generated">
            <a:extLst>
              <a:ext uri="{FF2B5EF4-FFF2-40B4-BE49-F238E27FC236}">
                <a16:creationId xmlns:a16="http://schemas.microsoft.com/office/drawing/2014/main" id="{6E6F6BB6-B474-3743-A918-664D298521D3}"/>
              </a:ext>
            </a:extLst>
          </p:cNvPr>
          <p:cNvPicPr>
            <a:picLocks noChangeAspect="1"/>
          </p:cNvPicPr>
          <p:nvPr/>
        </p:nvPicPr>
        <p:blipFill>
          <a:blip r:embed="rId4"/>
          <a:stretch>
            <a:fillRect/>
          </a:stretch>
        </p:blipFill>
        <p:spPr>
          <a:xfrm>
            <a:off x="1240598" y="1676219"/>
            <a:ext cx="9345168" cy="4690871"/>
          </a:xfrm>
          <a:prstGeom prst="rect">
            <a:avLst/>
          </a:prstGeom>
        </p:spPr>
      </p:pic>
      <p:sp>
        <p:nvSpPr>
          <p:cNvPr id="14" name="Rectangle 13">
            <a:extLst>
              <a:ext uri="{FF2B5EF4-FFF2-40B4-BE49-F238E27FC236}">
                <a16:creationId xmlns:a16="http://schemas.microsoft.com/office/drawing/2014/main" id="{FBC36CCF-CD04-3E42-95F3-65C17D25C92C}"/>
              </a:ext>
            </a:extLst>
          </p:cNvPr>
          <p:cNvSpPr/>
          <p:nvPr/>
        </p:nvSpPr>
        <p:spPr>
          <a:xfrm>
            <a:off x="4949533" y="2396305"/>
            <a:ext cx="1082348" cy="400110"/>
          </a:xfrm>
          <a:prstGeom prst="rect">
            <a:avLst/>
          </a:prstGeom>
        </p:spPr>
        <p:txBody>
          <a:bodyPr wrap="none">
            <a:spAutoFit/>
          </a:bodyPr>
          <a:lstStyle/>
          <a:p>
            <a:r>
              <a:rPr lang="en-US" sz="2000" b="1" dirty="0">
                <a:latin typeface="Times New Roman" panose="02020603050405020304" pitchFamily="18" charset="0"/>
                <a:ea typeface="Calibri" panose="020F0502020204030204" pitchFamily="34" charset="0"/>
              </a:rPr>
              <a:t>OR 1.12</a:t>
            </a:r>
            <a:endParaRPr lang="en-US" sz="2000" b="1" dirty="0"/>
          </a:p>
        </p:txBody>
      </p:sp>
      <p:sp>
        <p:nvSpPr>
          <p:cNvPr id="15" name="Slide Number Placeholder 3">
            <a:extLst>
              <a:ext uri="{FF2B5EF4-FFF2-40B4-BE49-F238E27FC236}">
                <a16:creationId xmlns:a16="http://schemas.microsoft.com/office/drawing/2014/main" id="{6723565B-9A3D-654A-8EA1-2E7D4504523C}"/>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grpSp>
        <p:nvGrpSpPr>
          <p:cNvPr id="16" name="Group 15">
            <a:extLst>
              <a:ext uri="{FF2B5EF4-FFF2-40B4-BE49-F238E27FC236}">
                <a16:creationId xmlns:a16="http://schemas.microsoft.com/office/drawing/2014/main" id="{BD858267-61B6-454B-988B-365C4BED2B58}"/>
              </a:ext>
            </a:extLst>
          </p:cNvPr>
          <p:cNvGrpSpPr/>
          <p:nvPr/>
        </p:nvGrpSpPr>
        <p:grpSpPr>
          <a:xfrm>
            <a:off x="7706379" y="1864488"/>
            <a:ext cx="4067892" cy="652139"/>
            <a:chOff x="7517223" y="4694185"/>
            <a:chExt cx="2665971" cy="138622"/>
          </a:xfrm>
        </p:grpSpPr>
        <p:pic>
          <p:nvPicPr>
            <p:cNvPr id="17" name="Object 7" descr="preencoded.png">
              <a:extLst>
                <a:ext uri="{FF2B5EF4-FFF2-40B4-BE49-F238E27FC236}">
                  <a16:creationId xmlns:a16="http://schemas.microsoft.com/office/drawing/2014/main" id="{FE04EC00-958F-4E4D-B1F6-8D0D121C7275}"/>
                </a:ext>
              </a:extLst>
            </p:cNvPr>
            <p:cNvPicPr>
              <a:picLocks noChangeAspect="1"/>
            </p:cNvPicPr>
            <p:nvPr/>
          </p:nvPicPr>
          <p:blipFill>
            <a:blip r:embed="rId3"/>
            <a:stretch>
              <a:fillRect/>
            </a:stretch>
          </p:blipFill>
          <p:spPr>
            <a:xfrm>
              <a:off x="7517223" y="4694185"/>
              <a:ext cx="2665971" cy="138622"/>
            </a:xfrm>
            <a:prstGeom prst="rect">
              <a:avLst/>
            </a:prstGeom>
            <a:ln w="38100">
              <a:solidFill>
                <a:srgbClr val="C00000"/>
              </a:solidFill>
            </a:ln>
          </p:spPr>
          <p:style>
            <a:lnRef idx="0">
              <a:schemeClr val="accent2"/>
            </a:lnRef>
            <a:fillRef idx="3">
              <a:schemeClr val="accent2"/>
            </a:fillRef>
            <a:effectRef idx="3">
              <a:schemeClr val="accent2"/>
            </a:effectRef>
            <a:fontRef idx="minor">
              <a:schemeClr val="lt1"/>
            </a:fontRef>
          </p:style>
        </p:pic>
        <p:sp>
          <p:nvSpPr>
            <p:cNvPr id="18" name="Object 8">
              <a:extLst>
                <a:ext uri="{FF2B5EF4-FFF2-40B4-BE49-F238E27FC236}">
                  <a16:creationId xmlns:a16="http://schemas.microsoft.com/office/drawing/2014/main" id="{DE76F925-D98A-DA44-AB19-CEDCD3BE9C1C}"/>
                </a:ext>
              </a:extLst>
            </p:cNvPr>
            <p:cNvSpPr/>
            <p:nvPr/>
          </p:nvSpPr>
          <p:spPr>
            <a:xfrm>
              <a:off x="7704176" y="4699324"/>
              <a:ext cx="2479018" cy="107907"/>
            </a:xfrm>
            <a:prstGeom prst="rect">
              <a:avLst/>
            </a:prstGeom>
            <a:noFill/>
          </p:spPr>
          <p:txBody>
            <a:bodyPr wrap="square" lIns="0" tIns="0" rIns="0" bIns="0" rtlCol="0" anchor="t"/>
            <a:lstStyle/>
            <a:p>
              <a:pPr>
                <a:lnSpc>
                  <a:spcPct val="150000"/>
                </a:lnSpc>
                <a:spcAft>
                  <a:spcPts val="600"/>
                </a:spcAft>
                <a:buNone/>
              </a:pPr>
              <a:r>
                <a:rPr lang="en-US" sz="2400" b="1" u="sng" dirty="0">
                  <a:solidFill>
                    <a:srgbClr val="C00000"/>
                  </a:solidFill>
                  <a:ea typeface="Source Sans Pro SemiBold" pitchFamily="34" charset="-122"/>
                </a:rPr>
                <a:t>more likely to get UTIs</a:t>
              </a:r>
              <a:endParaRPr lang="en-US" sz="2400" b="1" dirty="0"/>
            </a:p>
          </p:txBody>
        </p:sp>
      </p:grpSp>
    </p:spTree>
    <p:extLst>
      <p:ext uri="{BB962C8B-B14F-4D97-AF65-F5344CB8AC3E}">
        <p14:creationId xmlns:p14="http://schemas.microsoft.com/office/powerpoint/2010/main" val="142996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314F8010-F020-8444-9140-0D00BCB531B9}"/>
              </a:ext>
            </a:extLst>
          </p:cNvPr>
          <p:cNvSpPr/>
          <p:nvPr/>
        </p:nvSpPr>
        <p:spPr>
          <a:xfrm>
            <a:off x="0" y="0"/>
            <a:ext cx="76181" cy="1263651"/>
          </a:xfrm>
          <a:prstGeom prst="rect">
            <a:avLst/>
          </a:prstGeom>
          <a:solidFill>
            <a:srgbClr val="BB0707"/>
          </a:solidFill>
        </p:spPr>
      </p:sp>
      <p:pic>
        <p:nvPicPr>
          <p:cNvPr id="20" name="Picture 19" descr="A picture containing timeline&#10;&#10;Description automatically generated">
            <a:extLst>
              <a:ext uri="{FF2B5EF4-FFF2-40B4-BE49-F238E27FC236}">
                <a16:creationId xmlns:a16="http://schemas.microsoft.com/office/drawing/2014/main" id="{AB4EFA55-E74D-8B42-8B4A-F88D42A56767}"/>
              </a:ext>
            </a:extLst>
          </p:cNvPr>
          <p:cNvPicPr>
            <a:picLocks noChangeAspect="1"/>
          </p:cNvPicPr>
          <p:nvPr/>
        </p:nvPicPr>
        <p:blipFill>
          <a:blip r:embed="rId3"/>
          <a:stretch>
            <a:fillRect/>
          </a:stretch>
        </p:blipFill>
        <p:spPr>
          <a:xfrm>
            <a:off x="1240598" y="1669163"/>
            <a:ext cx="9345168" cy="4690872"/>
          </a:xfrm>
          <a:prstGeom prst="rect">
            <a:avLst/>
          </a:prstGeom>
        </p:spPr>
      </p:pic>
      <p:pic>
        <p:nvPicPr>
          <p:cNvPr id="11" name="Object 7" descr="preencoded.png">
            <a:extLst>
              <a:ext uri="{FF2B5EF4-FFF2-40B4-BE49-F238E27FC236}">
                <a16:creationId xmlns:a16="http://schemas.microsoft.com/office/drawing/2014/main" id="{EFB8CC77-5650-5F49-BDC9-48887E557F95}"/>
              </a:ext>
            </a:extLst>
          </p:cNvPr>
          <p:cNvPicPr>
            <a:picLocks noChangeAspect="1"/>
          </p:cNvPicPr>
          <p:nvPr/>
        </p:nvPicPr>
        <p:blipFill>
          <a:blip r:embed="rId4"/>
          <a:stretch>
            <a:fillRect/>
          </a:stretch>
        </p:blipFill>
        <p:spPr>
          <a:xfrm>
            <a:off x="215188" y="188577"/>
            <a:ext cx="11550566" cy="823580"/>
          </a:xfrm>
          <a:prstGeom prst="rect">
            <a:avLst/>
          </a:prstGeom>
        </p:spPr>
      </p:pic>
      <p:sp>
        <p:nvSpPr>
          <p:cNvPr id="12" name="Object 8">
            <a:extLst>
              <a:ext uri="{FF2B5EF4-FFF2-40B4-BE49-F238E27FC236}">
                <a16:creationId xmlns:a16="http://schemas.microsoft.com/office/drawing/2014/main" id="{0789D1CF-5DDD-8D49-8BB2-1AEA78C3171B}"/>
              </a:ext>
            </a:extLst>
          </p:cNvPr>
          <p:cNvSpPr/>
          <p:nvPr/>
        </p:nvSpPr>
        <p:spPr>
          <a:xfrm>
            <a:off x="426244" y="337350"/>
            <a:ext cx="11349237" cy="674807"/>
          </a:xfrm>
          <a:prstGeom prst="rect">
            <a:avLst/>
          </a:prstGeom>
          <a:noFill/>
        </p:spPr>
        <p:txBody>
          <a:bodyPr wrap="square" lIns="0" tIns="0" rIns="0" bIns="0" rtlCol="0" anchor="t"/>
          <a:lstStyle/>
          <a:p>
            <a:pPr>
              <a:lnSpc>
                <a:spcPct val="150000"/>
              </a:lnSpc>
              <a:spcAft>
                <a:spcPts val="600"/>
              </a:spcAft>
              <a:buNone/>
            </a:pPr>
            <a:r>
              <a:rPr lang="en-US" sz="2200" b="1" dirty="0">
                <a:ea typeface="Source Sans Pro SemiBold" pitchFamily="34" charset="-122"/>
                <a:cs typeface="Source Sans Pro SemiBold" pitchFamily="34" charset="-120"/>
              </a:rPr>
              <a:t>Overall, the higher the DCI score, the higher the odds of post-surgical complication</a:t>
            </a:r>
          </a:p>
        </p:txBody>
      </p:sp>
      <p:sp>
        <p:nvSpPr>
          <p:cNvPr id="17" name="Rectangle 16">
            <a:extLst>
              <a:ext uri="{FF2B5EF4-FFF2-40B4-BE49-F238E27FC236}">
                <a16:creationId xmlns:a16="http://schemas.microsoft.com/office/drawing/2014/main" id="{11FC59CD-7B6C-994A-868B-06F804FE6E35}"/>
              </a:ext>
            </a:extLst>
          </p:cNvPr>
          <p:cNvSpPr/>
          <p:nvPr/>
        </p:nvSpPr>
        <p:spPr>
          <a:xfrm>
            <a:off x="4949533" y="2396305"/>
            <a:ext cx="1082348" cy="400110"/>
          </a:xfrm>
          <a:prstGeom prst="rect">
            <a:avLst/>
          </a:prstGeom>
        </p:spPr>
        <p:txBody>
          <a:bodyPr wrap="none">
            <a:spAutoFit/>
          </a:bodyPr>
          <a:lstStyle/>
          <a:p>
            <a:r>
              <a:rPr lang="en-US" sz="2000" b="1" dirty="0">
                <a:latin typeface="Times New Roman" panose="02020603050405020304" pitchFamily="18" charset="0"/>
                <a:ea typeface="Calibri" panose="020F0502020204030204" pitchFamily="34" charset="0"/>
              </a:rPr>
              <a:t>OR 1.18</a:t>
            </a:r>
            <a:endParaRPr lang="en-US" sz="2000" b="1" dirty="0"/>
          </a:p>
        </p:txBody>
      </p:sp>
      <p:sp>
        <p:nvSpPr>
          <p:cNvPr id="18" name="Slide Number Placeholder 3">
            <a:extLst>
              <a:ext uri="{FF2B5EF4-FFF2-40B4-BE49-F238E27FC236}">
                <a16:creationId xmlns:a16="http://schemas.microsoft.com/office/drawing/2014/main" id="{D8F61D0D-FA68-5D4E-B0EB-E77DDE8EE168}"/>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65E43480-29FC-6942-8CF5-36510CE9F57C}"/>
              </a:ext>
            </a:extLst>
          </p:cNvPr>
          <p:cNvGrpSpPr/>
          <p:nvPr/>
        </p:nvGrpSpPr>
        <p:grpSpPr>
          <a:xfrm>
            <a:off x="7543819" y="1864488"/>
            <a:ext cx="4485620" cy="652139"/>
            <a:chOff x="7517223" y="4694185"/>
            <a:chExt cx="2939737" cy="138622"/>
          </a:xfrm>
        </p:grpSpPr>
        <p:pic>
          <p:nvPicPr>
            <p:cNvPr id="23" name="Object 7" descr="preencoded.png">
              <a:extLst>
                <a:ext uri="{FF2B5EF4-FFF2-40B4-BE49-F238E27FC236}">
                  <a16:creationId xmlns:a16="http://schemas.microsoft.com/office/drawing/2014/main" id="{5D7C446D-3C8E-1E4C-9F19-9779AD7B0D1F}"/>
                </a:ext>
              </a:extLst>
            </p:cNvPr>
            <p:cNvPicPr>
              <a:picLocks noChangeAspect="1"/>
            </p:cNvPicPr>
            <p:nvPr/>
          </p:nvPicPr>
          <p:blipFill>
            <a:blip r:embed="rId4"/>
            <a:stretch>
              <a:fillRect/>
            </a:stretch>
          </p:blipFill>
          <p:spPr>
            <a:xfrm>
              <a:off x="7517223" y="4694185"/>
              <a:ext cx="2939737" cy="138622"/>
            </a:xfrm>
            <a:prstGeom prst="rect">
              <a:avLst/>
            </a:prstGeom>
            <a:ln w="38100">
              <a:solidFill>
                <a:srgbClr val="C00000"/>
              </a:solidFill>
            </a:ln>
          </p:spPr>
          <p:style>
            <a:lnRef idx="0">
              <a:schemeClr val="accent2"/>
            </a:lnRef>
            <a:fillRef idx="3">
              <a:schemeClr val="accent2"/>
            </a:fillRef>
            <a:effectRef idx="3">
              <a:schemeClr val="accent2"/>
            </a:effectRef>
            <a:fontRef idx="minor">
              <a:schemeClr val="lt1"/>
            </a:fontRef>
          </p:style>
        </p:pic>
        <p:sp>
          <p:nvSpPr>
            <p:cNvPr id="24" name="Object 8">
              <a:extLst>
                <a:ext uri="{FF2B5EF4-FFF2-40B4-BE49-F238E27FC236}">
                  <a16:creationId xmlns:a16="http://schemas.microsoft.com/office/drawing/2014/main" id="{E17B3625-26DF-484E-B961-3BE3B4FFFCE6}"/>
                </a:ext>
              </a:extLst>
            </p:cNvPr>
            <p:cNvSpPr/>
            <p:nvPr/>
          </p:nvSpPr>
          <p:spPr>
            <a:xfrm>
              <a:off x="7610700" y="4710889"/>
              <a:ext cx="2846260" cy="107907"/>
            </a:xfrm>
            <a:prstGeom prst="rect">
              <a:avLst/>
            </a:prstGeom>
            <a:noFill/>
          </p:spPr>
          <p:txBody>
            <a:bodyPr wrap="square" lIns="0" tIns="0" rIns="0" bIns="0" rtlCol="0" anchor="t"/>
            <a:lstStyle/>
            <a:p>
              <a:pPr>
                <a:lnSpc>
                  <a:spcPct val="150000"/>
                </a:lnSpc>
                <a:spcAft>
                  <a:spcPts val="600"/>
                </a:spcAft>
                <a:buNone/>
              </a:pPr>
              <a:r>
                <a:rPr lang="en-US" sz="2400" b="1" u="sng" dirty="0">
                  <a:solidFill>
                    <a:srgbClr val="C00000"/>
                  </a:solidFill>
                  <a:ea typeface="Source Sans Pro SemiBold" pitchFamily="34" charset="-122"/>
                </a:rPr>
                <a:t>more likely to get Pneumonia</a:t>
              </a:r>
              <a:endParaRPr lang="en-US" sz="2400" b="1" dirty="0"/>
            </a:p>
          </p:txBody>
        </p:sp>
      </p:grpSp>
    </p:spTree>
    <p:extLst>
      <p:ext uri="{BB962C8B-B14F-4D97-AF65-F5344CB8AC3E}">
        <p14:creationId xmlns:p14="http://schemas.microsoft.com/office/powerpoint/2010/main" val="21133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314F8010-F020-8444-9140-0D00BCB531B9}"/>
              </a:ext>
            </a:extLst>
          </p:cNvPr>
          <p:cNvSpPr/>
          <p:nvPr/>
        </p:nvSpPr>
        <p:spPr>
          <a:xfrm>
            <a:off x="0" y="0"/>
            <a:ext cx="76181" cy="1263651"/>
          </a:xfrm>
          <a:prstGeom prst="rect">
            <a:avLst/>
          </a:prstGeom>
          <a:solidFill>
            <a:srgbClr val="BB0707"/>
          </a:solidFill>
        </p:spPr>
      </p:sp>
      <p:grpSp>
        <p:nvGrpSpPr>
          <p:cNvPr id="11" name="Group 10">
            <a:extLst>
              <a:ext uri="{FF2B5EF4-FFF2-40B4-BE49-F238E27FC236}">
                <a16:creationId xmlns:a16="http://schemas.microsoft.com/office/drawing/2014/main" id="{3BEE72AF-22CA-9F4F-B6B3-E85C364AF266}"/>
              </a:ext>
            </a:extLst>
          </p:cNvPr>
          <p:cNvGrpSpPr/>
          <p:nvPr/>
        </p:nvGrpSpPr>
        <p:grpSpPr>
          <a:xfrm>
            <a:off x="1240598" y="1676219"/>
            <a:ext cx="9345168" cy="4690872"/>
            <a:chOff x="273440" y="4095715"/>
            <a:chExt cx="5702462" cy="2404872"/>
          </a:xfrm>
        </p:grpSpPr>
        <p:pic>
          <p:nvPicPr>
            <p:cNvPr id="5" name="Picture 4" descr="A picture containing diagram&#10;&#10;Description automatically generated">
              <a:extLst>
                <a:ext uri="{FF2B5EF4-FFF2-40B4-BE49-F238E27FC236}">
                  <a16:creationId xmlns:a16="http://schemas.microsoft.com/office/drawing/2014/main" id="{2A64E878-31C6-394B-B264-75E8F2967ED9}"/>
                </a:ext>
              </a:extLst>
            </p:cNvPr>
            <p:cNvPicPr>
              <a:picLocks noChangeAspect="1"/>
            </p:cNvPicPr>
            <p:nvPr/>
          </p:nvPicPr>
          <p:blipFill>
            <a:blip r:embed="rId3"/>
            <a:stretch>
              <a:fillRect/>
            </a:stretch>
          </p:blipFill>
          <p:spPr>
            <a:xfrm>
              <a:off x="273440" y="4095715"/>
              <a:ext cx="5702462" cy="2404872"/>
            </a:xfrm>
            <a:prstGeom prst="rect">
              <a:avLst/>
            </a:prstGeom>
          </p:spPr>
        </p:pic>
        <p:sp>
          <p:nvSpPr>
            <p:cNvPr id="6" name="Rectangle 5">
              <a:extLst>
                <a:ext uri="{FF2B5EF4-FFF2-40B4-BE49-F238E27FC236}">
                  <a16:creationId xmlns:a16="http://schemas.microsoft.com/office/drawing/2014/main" id="{9D1BBBBF-6479-8B4A-AA67-7360A0E77BCF}"/>
                </a:ext>
              </a:extLst>
            </p:cNvPr>
            <p:cNvSpPr/>
            <p:nvPr/>
          </p:nvSpPr>
          <p:spPr>
            <a:xfrm>
              <a:off x="2536648" y="4464882"/>
              <a:ext cx="699580" cy="205125"/>
            </a:xfrm>
            <a:prstGeom prst="rect">
              <a:avLst/>
            </a:prstGeom>
          </p:spPr>
          <p:txBody>
            <a:bodyPr wrap="none">
              <a:spAutoFit/>
            </a:bodyPr>
            <a:lstStyle/>
            <a:p>
              <a:r>
                <a:rPr lang="en-US" sz="2000" b="1" dirty="0">
                  <a:latin typeface="Times New Roman" panose="02020603050405020304" pitchFamily="18" charset="0"/>
                  <a:ea typeface="Calibri" panose="020F0502020204030204" pitchFamily="34" charset="0"/>
                </a:rPr>
                <a:t>OR 1.09 </a:t>
              </a:r>
              <a:endParaRPr lang="en-US" sz="2000" b="1" dirty="0"/>
            </a:p>
          </p:txBody>
        </p:sp>
      </p:grpSp>
      <p:pic>
        <p:nvPicPr>
          <p:cNvPr id="9" name="Object 7" descr="preencoded.png">
            <a:extLst>
              <a:ext uri="{FF2B5EF4-FFF2-40B4-BE49-F238E27FC236}">
                <a16:creationId xmlns:a16="http://schemas.microsoft.com/office/drawing/2014/main" id="{2E9B2D42-3A48-5046-BC2C-96362805F827}"/>
              </a:ext>
            </a:extLst>
          </p:cNvPr>
          <p:cNvPicPr>
            <a:picLocks noChangeAspect="1"/>
          </p:cNvPicPr>
          <p:nvPr/>
        </p:nvPicPr>
        <p:blipFill>
          <a:blip r:embed="rId4"/>
          <a:stretch>
            <a:fillRect/>
          </a:stretch>
        </p:blipFill>
        <p:spPr>
          <a:xfrm>
            <a:off x="215188" y="188577"/>
            <a:ext cx="11550566" cy="823580"/>
          </a:xfrm>
          <a:prstGeom prst="rect">
            <a:avLst/>
          </a:prstGeom>
        </p:spPr>
      </p:pic>
      <p:sp>
        <p:nvSpPr>
          <p:cNvPr id="10" name="Object 8">
            <a:extLst>
              <a:ext uri="{FF2B5EF4-FFF2-40B4-BE49-F238E27FC236}">
                <a16:creationId xmlns:a16="http://schemas.microsoft.com/office/drawing/2014/main" id="{04549ED0-4157-7241-8CAE-A8A10A2A2A17}"/>
              </a:ext>
            </a:extLst>
          </p:cNvPr>
          <p:cNvSpPr/>
          <p:nvPr/>
        </p:nvSpPr>
        <p:spPr>
          <a:xfrm>
            <a:off x="426244" y="337350"/>
            <a:ext cx="11349237" cy="674807"/>
          </a:xfrm>
          <a:prstGeom prst="rect">
            <a:avLst/>
          </a:prstGeom>
          <a:noFill/>
        </p:spPr>
        <p:txBody>
          <a:bodyPr wrap="square" lIns="0" tIns="0" rIns="0" bIns="0" rtlCol="0" anchor="t"/>
          <a:lstStyle/>
          <a:p>
            <a:pPr>
              <a:lnSpc>
                <a:spcPct val="150000"/>
              </a:lnSpc>
              <a:spcAft>
                <a:spcPts val="600"/>
              </a:spcAft>
              <a:buNone/>
            </a:pPr>
            <a:r>
              <a:rPr lang="en-US" sz="2200" b="1" dirty="0">
                <a:ea typeface="Source Sans Pro SemiBold" pitchFamily="34" charset="-122"/>
                <a:cs typeface="Source Sans Pro SemiBold" pitchFamily="34" charset="-120"/>
              </a:rPr>
              <a:t>Overall, the higher the DCI score, the higher the odds of post-surgical complication</a:t>
            </a:r>
          </a:p>
        </p:txBody>
      </p:sp>
      <p:sp>
        <p:nvSpPr>
          <p:cNvPr id="19" name="Slide Number Placeholder 3">
            <a:extLst>
              <a:ext uri="{FF2B5EF4-FFF2-40B4-BE49-F238E27FC236}">
                <a16:creationId xmlns:a16="http://schemas.microsoft.com/office/drawing/2014/main" id="{1A8E13B3-CBAC-D942-84F2-8E12EE50130E}"/>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2A13D6B6-B3E6-3C4B-8803-77DD1E66F7AE}"/>
              </a:ext>
            </a:extLst>
          </p:cNvPr>
          <p:cNvGrpSpPr/>
          <p:nvPr/>
        </p:nvGrpSpPr>
        <p:grpSpPr>
          <a:xfrm>
            <a:off x="6400801" y="1864488"/>
            <a:ext cx="5628638" cy="652139"/>
            <a:chOff x="7787101" y="4694185"/>
            <a:chExt cx="2669859" cy="138622"/>
          </a:xfrm>
        </p:grpSpPr>
        <p:pic>
          <p:nvPicPr>
            <p:cNvPr id="21" name="Object 7" descr="preencoded.png">
              <a:extLst>
                <a:ext uri="{FF2B5EF4-FFF2-40B4-BE49-F238E27FC236}">
                  <a16:creationId xmlns:a16="http://schemas.microsoft.com/office/drawing/2014/main" id="{C3C50E0D-17D1-DA44-BF0E-47BA27E603D8}"/>
                </a:ext>
              </a:extLst>
            </p:cNvPr>
            <p:cNvPicPr>
              <a:picLocks noChangeAspect="1"/>
            </p:cNvPicPr>
            <p:nvPr/>
          </p:nvPicPr>
          <p:blipFill>
            <a:blip r:embed="rId4"/>
            <a:stretch>
              <a:fillRect/>
            </a:stretch>
          </p:blipFill>
          <p:spPr>
            <a:xfrm>
              <a:off x="7787101" y="4694185"/>
              <a:ext cx="2669859" cy="138622"/>
            </a:xfrm>
            <a:prstGeom prst="rect">
              <a:avLst/>
            </a:prstGeom>
            <a:noFill/>
            <a:ln w="38100">
              <a:solidFill>
                <a:srgbClr val="C00000"/>
              </a:solidFill>
            </a:ln>
          </p:spPr>
          <p:style>
            <a:lnRef idx="0">
              <a:schemeClr val="accent2"/>
            </a:lnRef>
            <a:fillRef idx="3">
              <a:schemeClr val="accent2"/>
            </a:fillRef>
            <a:effectRef idx="3">
              <a:schemeClr val="accent2"/>
            </a:effectRef>
            <a:fontRef idx="minor">
              <a:schemeClr val="lt1"/>
            </a:fontRef>
          </p:style>
        </p:pic>
        <p:sp>
          <p:nvSpPr>
            <p:cNvPr id="22" name="Object 8">
              <a:extLst>
                <a:ext uri="{FF2B5EF4-FFF2-40B4-BE49-F238E27FC236}">
                  <a16:creationId xmlns:a16="http://schemas.microsoft.com/office/drawing/2014/main" id="{E18FEE7A-326F-6E47-8CBB-CDC828995307}"/>
                </a:ext>
              </a:extLst>
            </p:cNvPr>
            <p:cNvSpPr/>
            <p:nvPr/>
          </p:nvSpPr>
          <p:spPr>
            <a:xfrm>
              <a:off x="7857188" y="4710889"/>
              <a:ext cx="2579984" cy="107907"/>
            </a:xfrm>
            <a:prstGeom prst="rect">
              <a:avLst/>
            </a:prstGeom>
            <a:noFill/>
          </p:spPr>
          <p:txBody>
            <a:bodyPr wrap="square" lIns="0" tIns="0" rIns="0" bIns="0" rtlCol="0" anchor="t"/>
            <a:lstStyle/>
            <a:p>
              <a:pPr>
                <a:lnSpc>
                  <a:spcPct val="150000"/>
                </a:lnSpc>
                <a:spcAft>
                  <a:spcPts val="600"/>
                </a:spcAft>
                <a:buNone/>
              </a:pPr>
              <a:r>
                <a:rPr lang="en-US" sz="2400" b="1" u="sng" dirty="0">
                  <a:solidFill>
                    <a:srgbClr val="C00000"/>
                  </a:solidFill>
                  <a:ea typeface="Source Sans Pro SemiBold" pitchFamily="34" charset="-122"/>
                </a:rPr>
                <a:t>Biphasic pattern for Pressure Ulcers</a:t>
              </a:r>
              <a:endParaRPr lang="en-US" sz="2400" b="1" dirty="0"/>
            </a:p>
          </p:txBody>
        </p:sp>
      </p:grpSp>
    </p:spTree>
    <p:extLst>
      <p:ext uri="{BB962C8B-B14F-4D97-AF65-F5344CB8AC3E}">
        <p14:creationId xmlns:p14="http://schemas.microsoft.com/office/powerpoint/2010/main" val="412027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7280FD68-6B76-AF4C-A5A4-F60DED95D3B6}"/>
              </a:ext>
            </a:extLst>
          </p:cNvPr>
          <p:cNvSpPr/>
          <p:nvPr/>
        </p:nvSpPr>
        <p:spPr>
          <a:xfrm>
            <a:off x="0" y="0"/>
            <a:ext cx="76181" cy="1263651"/>
          </a:xfrm>
          <a:prstGeom prst="rect">
            <a:avLst/>
          </a:prstGeom>
          <a:solidFill>
            <a:srgbClr val="BB0707"/>
          </a:solidFill>
        </p:spPr>
      </p:sp>
      <p:grpSp>
        <p:nvGrpSpPr>
          <p:cNvPr id="36" name="Group 35">
            <a:extLst>
              <a:ext uri="{FF2B5EF4-FFF2-40B4-BE49-F238E27FC236}">
                <a16:creationId xmlns:a16="http://schemas.microsoft.com/office/drawing/2014/main" id="{DCEC78C8-958F-5B47-8B6A-88B17B1EEB16}"/>
              </a:ext>
            </a:extLst>
          </p:cNvPr>
          <p:cNvGrpSpPr/>
          <p:nvPr/>
        </p:nvGrpSpPr>
        <p:grpSpPr>
          <a:xfrm>
            <a:off x="7706379" y="1864488"/>
            <a:ext cx="4067892" cy="652139"/>
            <a:chOff x="7517223" y="4694185"/>
            <a:chExt cx="2665971" cy="138622"/>
          </a:xfrm>
        </p:grpSpPr>
        <p:pic>
          <p:nvPicPr>
            <p:cNvPr id="37" name="Object 7" descr="preencoded.png">
              <a:extLst>
                <a:ext uri="{FF2B5EF4-FFF2-40B4-BE49-F238E27FC236}">
                  <a16:creationId xmlns:a16="http://schemas.microsoft.com/office/drawing/2014/main" id="{12E331A0-0F5C-B947-B354-6C7DC3C1487F}"/>
                </a:ext>
              </a:extLst>
            </p:cNvPr>
            <p:cNvPicPr>
              <a:picLocks noChangeAspect="1"/>
            </p:cNvPicPr>
            <p:nvPr/>
          </p:nvPicPr>
          <p:blipFill>
            <a:blip r:embed="rId3"/>
            <a:stretch>
              <a:fillRect/>
            </a:stretch>
          </p:blipFill>
          <p:spPr>
            <a:xfrm>
              <a:off x="7517223" y="4694185"/>
              <a:ext cx="2665971" cy="138622"/>
            </a:xfrm>
            <a:prstGeom prst="rect">
              <a:avLst/>
            </a:prstGeom>
            <a:noFill/>
            <a:ln w="38100">
              <a:solidFill>
                <a:srgbClr val="C00000"/>
              </a:solidFill>
            </a:ln>
          </p:spPr>
          <p:style>
            <a:lnRef idx="0">
              <a:schemeClr val="accent2"/>
            </a:lnRef>
            <a:fillRef idx="3">
              <a:schemeClr val="accent2"/>
            </a:fillRef>
            <a:effectRef idx="3">
              <a:schemeClr val="accent2"/>
            </a:effectRef>
            <a:fontRef idx="minor">
              <a:schemeClr val="lt1"/>
            </a:fontRef>
          </p:style>
        </p:pic>
        <p:sp>
          <p:nvSpPr>
            <p:cNvPr id="38" name="Object 8">
              <a:extLst>
                <a:ext uri="{FF2B5EF4-FFF2-40B4-BE49-F238E27FC236}">
                  <a16:creationId xmlns:a16="http://schemas.microsoft.com/office/drawing/2014/main" id="{AC132A9E-F177-EE46-896A-06C8907C984E}"/>
                </a:ext>
              </a:extLst>
            </p:cNvPr>
            <p:cNvSpPr/>
            <p:nvPr/>
          </p:nvSpPr>
          <p:spPr>
            <a:xfrm>
              <a:off x="7610700" y="4710889"/>
              <a:ext cx="2479018" cy="107907"/>
            </a:xfrm>
            <a:prstGeom prst="rect">
              <a:avLst/>
            </a:prstGeom>
            <a:noFill/>
          </p:spPr>
          <p:txBody>
            <a:bodyPr wrap="square" lIns="0" tIns="0" rIns="0" bIns="0" rtlCol="0" anchor="t"/>
            <a:lstStyle/>
            <a:p>
              <a:pPr>
                <a:lnSpc>
                  <a:spcPct val="150000"/>
                </a:lnSpc>
                <a:spcAft>
                  <a:spcPts val="600"/>
                </a:spcAft>
                <a:buNone/>
              </a:pPr>
              <a:r>
                <a:rPr lang="en-US" sz="2400" b="1" u="sng" dirty="0">
                  <a:solidFill>
                    <a:srgbClr val="C00000"/>
                  </a:solidFill>
                  <a:ea typeface="Source Sans Pro SemiBold" pitchFamily="34" charset="-122"/>
                </a:rPr>
                <a:t>more likely to visit the ED</a:t>
              </a:r>
              <a:endParaRPr lang="en-US" sz="2400" b="1" dirty="0"/>
            </a:p>
          </p:txBody>
        </p:sp>
      </p:grpSp>
      <p:pic>
        <p:nvPicPr>
          <p:cNvPr id="5" name="Picture 4" descr="A picture containing graphical user interface&#10;&#10;Description automatically generated">
            <a:extLst>
              <a:ext uri="{FF2B5EF4-FFF2-40B4-BE49-F238E27FC236}">
                <a16:creationId xmlns:a16="http://schemas.microsoft.com/office/drawing/2014/main" id="{1B991425-016C-3A49-9EE5-5C59C64D2F18}"/>
              </a:ext>
            </a:extLst>
          </p:cNvPr>
          <p:cNvPicPr>
            <a:picLocks noChangeAspect="1"/>
          </p:cNvPicPr>
          <p:nvPr/>
        </p:nvPicPr>
        <p:blipFill>
          <a:blip r:embed="rId4"/>
          <a:stretch>
            <a:fillRect/>
          </a:stretch>
        </p:blipFill>
        <p:spPr>
          <a:xfrm>
            <a:off x="1237119" y="1703473"/>
            <a:ext cx="9345168" cy="4690871"/>
          </a:xfrm>
          <a:prstGeom prst="rect">
            <a:avLst/>
          </a:prstGeom>
        </p:spPr>
      </p:pic>
      <p:grpSp>
        <p:nvGrpSpPr>
          <p:cNvPr id="3" name="Group 2">
            <a:extLst>
              <a:ext uri="{FF2B5EF4-FFF2-40B4-BE49-F238E27FC236}">
                <a16:creationId xmlns:a16="http://schemas.microsoft.com/office/drawing/2014/main" id="{468711DA-E14E-DC46-8D08-98DE8553DD01}"/>
              </a:ext>
            </a:extLst>
          </p:cNvPr>
          <p:cNvGrpSpPr/>
          <p:nvPr/>
        </p:nvGrpSpPr>
        <p:grpSpPr>
          <a:xfrm>
            <a:off x="252473" y="229556"/>
            <a:ext cx="7530087" cy="823580"/>
            <a:chOff x="252473" y="229556"/>
            <a:chExt cx="11070427" cy="823580"/>
          </a:xfrm>
        </p:grpSpPr>
        <p:pic>
          <p:nvPicPr>
            <p:cNvPr id="11" name="Object 7" descr="preencoded.png">
              <a:extLst>
                <a:ext uri="{FF2B5EF4-FFF2-40B4-BE49-F238E27FC236}">
                  <a16:creationId xmlns:a16="http://schemas.microsoft.com/office/drawing/2014/main" id="{E08562C0-EF35-484C-8416-7C0E307A97FC}"/>
                </a:ext>
              </a:extLst>
            </p:cNvPr>
            <p:cNvPicPr>
              <a:picLocks noChangeAspect="1"/>
            </p:cNvPicPr>
            <p:nvPr/>
          </p:nvPicPr>
          <p:blipFill>
            <a:blip r:embed="rId3"/>
            <a:stretch>
              <a:fillRect/>
            </a:stretch>
          </p:blipFill>
          <p:spPr>
            <a:xfrm>
              <a:off x="252473" y="229556"/>
              <a:ext cx="10958429" cy="823580"/>
            </a:xfrm>
            <a:prstGeom prst="rect">
              <a:avLst/>
            </a:prstGeom>
          </p:spPr>
        </p:pic>
        <p:sp>
          <p:nvSpPr>
            <p:cNvPr id="42" name="Object 8">
              <a:extLst>
                <a:ext uri="{FF2B5EF4-FFF2-40B4-BE49-F238E27FC236}">
                  <a16:creationId xmlns:a16="http://schemas.microsoft.com/office/drawing/2014/main" id="{B6DFEB86-A8B5-6D47-BAB8-6BAFA4921501}"/>
                </a:ext>
              </a:extLst>
            </p:cNvPr>
            <p:cNvSpPr/>
            <p:nvPr/>
          </p:nvSpPr>
          <p:spPr>
            <a:xfrm>
              <a:off x="496508" y="374936"/>
              <a:ext cx="10826392" cy="513778"/>
            </a:xfrm>
            <a:prstGeom prst="rect">
              <a:avLst/>
            </a:prstGeom>
            <a:noFill/>
          </p:spPr>
          <p:txBody>
            <a:bodyPr wrap="square" lIns="0" tIns="0" rIns="0" bIns="0" rtlCol="0" anchor="t"/>
            <a:lstStyle/>
            <a:p>
              <a:pPr>
                <a:lnSpc>
                  <a:spcPct val="150000"/>
                </a:lnSpc>
                <a:spcAft>
                  <a:spcPts val="600"/>
                </a:spcAft>
                <a:buNone/>
              </a:pPr>
              <a:r>
                <a:rPr lang="en-US" sz="2200" b="1" dirty="0">
                  <a:ea typeface="Source Sans Pro SemiBold" pitchFamily="34" charset="-122"/>
                  <a:cs typeface="Source Sans Pro SemiBold" pitchFamily="34" charset="-120"/>
                </a:rPr>
                <a:t>Interestingly, patients with higher DCI score were…</a:t>
              </a:r>
            </a:p>
          </p:txBody>
        </p:sp>
      </p:grpSp>
      <p:sp>
        <p:nvSpPr>
          <p:cNvPr id="34" name="Rectangle 33">
            <a:extLst>
              <a:ext uri="{FF2B5EF4-FFF2-40B4-BE49-F238E27FC236}">
                <a16:creationId xmlns:a16="http://schemas.microsoft.com/office/drawing/2014/main" id="{9E8523FA-E405-0F44-A002-939D8B21E5C0}"/>
              </a:ext>
            </a:extLst>
          </p:cNvPr>
          <p:cNvSpPr/>
          <p:nvPr/>
        </p:nvSpPr>
        <p:spPr>
          <a:xfrm>
            <a:off x="9218021" y="2677642"/>
            <a:ext cx="1185819" cy="400110"/>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rPr>
              <a:t>OR 1.12</a:t>
            </a:r>
            <a:endParaRPr lang="en-US" sz="2000" b="1" dirty="0"/>
          </a:p>
        </p:txBody>
      </p:sp>
      <p:sp>
        <p:nvSpPr>
          <p:cNvPr id="35" name="Slide Number Placeholder 3">
            <a:extLst>
              <a:ext uri="{FF2B5EF4-FFF2-40B4-BE49-F238E27FC236}">
                <a16:creationId xmlns:a16="http://schemas.microsoft.com/office/drawing/2014/main" id="{3B350FE3-E2BA-F244-8218-B5F069BF6E6F}"/>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Tree>
    <p:extLst>
      <p:ext uri="{BB962C8B-B14F-4D97-AF65-F5344CB8AC3E}">
        <p14:creationId xmlns:p14="http://schemas.microsoft.com/office/powerpoint/2010/main" val="53065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7280FD68-6B76-AF4C-A5A4-F60DED95D3B6}"/>
              </a:ext>
            </a:extLst>
          </p:cNvPr>
          <p:cNvSpPr/>
          <p:nvPr/>
        </p:nvSpPr>
        <p:spPr>
          <a:xfrm>
            <a:off x="0" y="0"/>
            <a:ext cx="76181" cy="1263651"/>
          </a:xfrm>
          <a:prstGeom prst="rect">
            <a:avLst/>
          </a:prstGeom>
          <a:solidFill>
            <a:srgbClr val="BB0707"/>
          </a:solidFill>
        </p:spPr>
      </p:sp>
      <p:pic>
        <p:nvPicPr>
          <p:cNvPr id="7" name="Picture 6" descr="A picture containing timeline&#10;&#10;Description automatically generated">
            <a:extLst>
              <a:ext uri="{FF2B5EF4-FFF2-40B4-BE49-F238E27FC236}">
                <a16:creationId xmlns:a16="http://schemas.microsoft.com/office/drawing/2014/main" id="{B7F39FB6-73F1-BA4D-AA62-B44D818A143C}"/>
              </a:ext>
            </a:extLst>
          </p:cNvPr>
          <p:cNvPicPr>
            <a:picLocks noChangeAspect="1"/>
          </p:cNvPicPr>
          <p:nvPr/>
        </p:nvPicPr>
        <p:blipFill>
          <a:blip r:embed="rId3"/>
          <a:stretch>
            <a:fillRect/>
          </a:stretch>
        </p:blipFill>
        <p:spPr>
          <a:xfrm>
            <a:off x="1204249" y="1727313"/>
            <a:ext cx="9362151" cy="4690872"/>
          </a:xfrm>
          <a:prstGeom prst="rect">
            <a:avLst/>
          </a:prstGeom>
        </p:spPr>
      </p:pic>
      <p:grpSp>
        <p:nvGrpSpPr>
          <p:cNvPr id="11" name="Group 10">
            <a:extLst>
              <a:ext uri="{FF2B5EF4-FFF2-40B4-BE49-F238E27FC236}">
                <a16:creationId xmlns:a16="http://schemas.microsoft.com/office/drawing/2014/main" id="{CE3F011B-A558-2748-82C3-7DC3DFDCAD9B}"/>
              </a:ext>
            </a:extLst>
          </p:cNvPr>
          <p:cNvGrpSpPr/>
          <p:nvPr/>
        </p:nvGrpSpPr>
        <p:grpSpPr>
          <a:xfrm>
            <a:off x="252473" y="229556"/>
            <a:ext cx="7530087" cy="823580"/>
            <a:chOff x="252473" y="229556"/>
            <a:chExt cx="11070427" cy="823580"/>
          </a:xfrm>
        </p:grpSpPr>
        <p:pic>
          <p:nvPicPr>
            <p:cNvPr id="12" name="Object 7" descr="preencoded.png">
              <a:extLst>
                <a:ext uri="{FF2B5EF4-FFF2-40B4-BE49-F238E27FC236}">
                  <a16:creationId xmlns:a16="http://schemas.microsoft.com/office/drawing/2014/main" id="{DB44CA14-DE7E-8944-9BCC-A92AD12FB1FE}"/>
                </a:ext>
              </a:extLst>
            </p:cNvPr>
            <p:cNvPicPr>
              <a:picLocks noChangeAspect="1"/>
            </p:cNvPicPr>
            <p:nvPr/>
          </p:nvPicPr>
          <p:blipFill>
            <a:blip r:embed="rId4"/>
            <a:stretch>
              <a:fillRect/>
            </a:stretch>
          </p:blipFill>
          <p:spPr>
            <a:xfrm>
              <a:off x="252473" y="229556"/>
              <a:ext cx="10958429" cy="823580"/>
            </a:xfrm>
            <a:prstGeom prst="rect">
              <a:avLst/>
            </a:prstGeom>
          </p:spPr>
        </p:pic>
        <p:sp>
          <p:nvSpPr>
            <p:cNvPr id="13" name="Object 8">
              <a:extLst>
                <a:ext uri="{FF2B5EF4-FFF2-40B4-BE49-F238E27FC236}">
                  <a16:creationId xmlns:a16="http://schemas.microsoft.com/office/drawing/2014/main" id="{62941443-80BA-FA4E-965F-BCC925BDD14E}"/>
                </a:ext>
              </a:extLst>
            </p:cNvPr>
            <p:cNvSpPr/>
            <p:nvPr/>
          </p:nvSpPr>
          <p:spPr>
            <a:xfrm>
              <a:off x="496508" y="374936"/>
              <a:ext cx="10826392" cy="513778"/>
            </a:xfrm>
            <a:prstGeom prst="rect">
              <a:avLst/>
            </a:prstGeom>
            <a:noFill/>
          </p:spPr>
          <p:txBody>
            <a:bodyPr wrap="square" lIns="0" tIns="0" rIns="0" bIns="0" rtlCol="0" anchor="t"/>
            <a:lstStyle/>
            <a:p>
              <a:pPr>
                <a:lnSpc>
                  <a:spcPct val="150000"/>
                </a:lnSpc>
                <a:spcAft>
                  <a:spcPts val="600"/>
                </a:spcAft>
                <a:buNone/>
              </a:pPr>
              <a:r>
                <a:rPr lang="en-US" sz="2200" b="1" dirty="0">
                  <a:ea typeface="Source Sans Pro SemiBold" pitchFamily="34" charset="-122"/>
                  <a:cs typeface="Source Sans Pro SemiBold" pitchFamily="34" charset="-120"/>
                </a:rPr>
                <a:t>Interestingly, patients with higher DCI score were…</a:t>
              </a:r>
            </a:p>
          </p:txBody>
        </p:sp>
      </p:grpSp>
      <p:grpSp>
        <p:nvGrpSpPr>
          <p:cNvPr id="31" name="Group 30">
            <a:extLst>
              <a:ext uri="{FF2B5EF4-FFF2-40B4-BE49-F238E27FC236}">
                <a16:creationId xmlns:a16="http://schemas.microsoft.com/office/drawing/2014/main" id="{DD6579FA-722F-9F4E-BF51-DACD18E354C9}"/>
              </a:ext>
            </a:extLst>
          </p:cNvPr>
          <p:cNvGrpSpPr/>
          <p:nvPr/>
        </p:nvGrpSpPr>
        <p:grpSpPr>
          <a:xfrm>
            <a:off x="7334297" y="1864488"/>
            <a:ext cx="4481839" cy="652139"/>
            <a:chOff x="7610699" y="4694185"/>
            <a:chExt cx="2596749" cy="138622"/>
          </a:xfrm>
        </p:grpSpPr>
        <p:pic>
          <p:nvPicPr>
            <p:cNvPr id="32" name="Object 7" descr="preencoded.png">
              <a:extLst>
                <a:ext uri="{FF2B5EF4-FFF2-40B4-BE49-F238E27FC236}">
                  <a16:creationId xmlns:a16="http://schemas.microsoft.com/office/drawing/2014/main" id="{0FA31FDB-B9F1-8B4B-B1F4-1CE750EC81B6}"/>
                </a:ext>
              </a:extLst>
            </p:cNvPr>
            <p:cNvPicPr>
              <a:picLocks noChangeAspect="1"/>
            </p:cNvPicPr>
            <p:nvPr/>
          </p:nvPicPr>
          <p:blipFill>
            <a:blip r:embed="rId4"/>
            <a:stretch>
              <a:fillRect/>
            </a:stretch>
          </p:blipFill>
          <p:spPr>
            <a:xfrm>
              <a:off x="7610699" y="4694185"/>
              <a:ext cx="2572495" cy="138622"/>
            </a:xfrm>
            <a:prstGeom prst="rect">
              <a:avLst/>
            </a:prstGeom>
            <a:noFill/>
            <a:ln w="38100">
              <a:solidFill>
                <a:srgbClr val="C00000"/>
              </a:solidFill>
            </a:ln>
          </p:spPr>
          <p:style>
            <a:lnRef idx="0">
              <a:schemeClr val="accent2"/>
            </a:lnRef>
            <a:fillRef idx="3">
              <a:schemeClr val="accent2"/>
            </a:fillRef>
            <a:effectRef idx="3">
              <a:schemeClr val="accent2"/>
            </a:effectRef>
            <a:fontRef idx="minor">
              <a:schemeClr val="lt1"/>
            </a:fontRef>
          </p:style>
        </p:pic>
        <p:sp>
          <p:nvSpPr>
            <p:cNvPr id="33" name="Object 8">
              <a:extLst>
                <a:ext uri="{FF2B5EF4-FFF2-40B4-BE49-F238E27FC236}">
                  <a16:creationId xmlns:a16="http://schemas.microsoft.com/office/drawing/2014/main" id="{A3F15940-C370-5642-974F-E4F95E106EBB}"/>
                </a:ext>
              </a:extLst>
            </p:cNvPr>
            <p:cNvSpPr/>
            <p:nvPr/>
          </p:nvSpPr>
          <p:spPr>
            <a:xfrm>
              <a:off x="7728430" y="4712608"/>
              <a:ext cx="2479018" cy="107907"/>
            </a:xfrm>
            <a:prstGeom prst="rect">
              <a:avLst/>
            </a:prstGeom>
            <a:noFill/>
          </p:spPr>
          <p:txBody>
            <a:bodyPr wrap="square" lIns="0" tIns="0" rIns="0" bIns="0" rtlCol="0" anchor="t"/>
            <a:lstStyle/>
            <a:p>
              <a:pPr>
                <a:lnSpc>
                  <a:spcPct val="150000"/>
                </a:lnSpc>
                <a:spcAft>
                  <a:spcPts val="600"/>
                </a:spcAft>
                <a:buNone/>
              </a:pPr>
              <a:r>
                <a:rPr lang="en-US" sz="2400" b="1" u="sng" dirty="0">
                  <a:solidFill>
                    <a:srgbClr val="C00000"/>
                  </a:solidFill>
                  <a:ea typeface="Source Sans Pro SemiBold" pitchFamily="34" charset="-122"/>
                </a:rPr>
                <a:t>Less likely to be readmitted</a:t>
              </a:r>
              <a:endParaRPr lang="en-US" sz="2400" b="1" dirty="0"/>
            </a:p>
          </p:txBody>
        </p:sp>
      </p:grpSp>
      <p:sp>
        <p:nvSpPr>
          <p:cNvPr id="34" name="Rectangle 33">
            <a:extLst>
              <a:ext uri="{FF2B5EF4-FFF2-40B4-BE49-F238E27FC236}">
                <a16:creationId xmlns:a16="http://schemas.microsoft.com/office/drawing/2014/main" id="{9011F89B-DFCB-1645-AC2C-0CDCB2EC38A4}"/>
              </a:ext>
            </a:extLst>
          </p:cNvPr>
          <p:cNvSpPr/>
          <p:nvPr/>
        </p:nvSpPr>
        <p:spPr>
          <a:xfrm>
            <a:off x="9154511" y="2653802"/>
            <a:ext cx="1229009" cy="400110"/>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rPr>
              <a:t>OR 0.91</a:t>
            </a:r>
            <a:endParaRPr lang="en-US" sz="2000" b="1" dirty="0"/>
          </a:p>
        </p:txBody>
      </p:sp>
      <p:sp>
        <p:nvSpPr>
          <p:cNvPr id="35" name="Slide Number Placeholder 3">
            <a:extLst>
              <a:ext uri="{FF2B5EF4-FFF2-40B4-BE49-F238E27FC236}">
                <a16:creationId xmlns:a16="http://schemas.microsoft.com/office/drawing/2014/main" id="{319F84F9-89EA-9644-AB6B-4579F5CD8D5B}"/>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Tree>
    <p:extLst>
      <p:ext uri="{BB962C8B-B14F-4D97-AF65-F5344CB8AC3E}">
        <p14:creationId xmlns:p14="http://schemas.microsoft.com/office/powerpoint/2010/main" val="380959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E752-7883-3845-BAEE-BC33A697E74B}"/>
              </a:ext>
            </a:extLst>
          </p:cNvPr>
          <p:cNvSpPr>
            <a:spLocks noGrp="1"/>
          </p:cNvSpPr>
          <p:nvPr>
            <p:ph type="title"/>
          </p:nvPr>
        </p:nvSpPr>
        <p:spPr/>
        <p:txBody>
          <a:bodyPr/>
          <a:lstStyle/>
          <a:p>
            <a:r>
              <a:rPr lang="en-US" dirty="0">
                <a:solidFill>
                  <a:schemeClr val="tx1"/>
                </a:solidFill>
                <a:latin typeface="+mj-lt"/>
              </a:rPr>
              <a:t>Disclosures</a:t>
            </a:r>
          </a:p>
        </p:txBody>
      </p:sp>
      <p:sp>
        <p:nvSpPr>
          <p:cNvPr id="3" name="Slide Number Placeholder 2">
            <a:extLst>
              <a:ext uri="{FF2B5EF4-FFF2-40B4-BE49-F238E27FC236}">
                <a16:creationId xmlns:a16="http://schemas.microsoft.com/office/drawing/2014/main" id="{5415B82D-9180-AD43-B437-08B78C624477}"/>
              </a:ext>
            </a:extLst>
          </p:cNvPr>
          <p:cNvSpPr>
            <a:spLocks noGrp="1"/>
          </p:cNvSpPr>
          <p:nvPr>
            <p:ph type="sldNum" sz="quarter" idx="4"/>
          </p:nvPr>
        </p:nvSpPr>
        <p:spPr/>
        <p:txBody>
          <a:bodyPr/>
          <a:lstStyle/>
          <a:p>
            <a:fld id="{7E993FB2-EC5E-684F-95B2-25F06CCD4945}" type="slidenum">
              <a:rPr lang="en-US" smtClean="0"/>
              <a:pPr/>
              <a:t>2</a:t>
            </a:fld>
            <a:r>
              <a:rPr lang="en-US">
                <a:solidFill>
                  <a:schemeClr val="accent1"/>
                </a:solidFill>
              </a:rPr>
              <a:t>  |</a:t>
            </a:r>
            <a:endParaRPr lang="en-US" dirty="0">
              <a:solidFill>
                <a:schemeClr val="accent1"/>
              </a:solidFill>
            </a:endParaRPr>
          </a:p>
        </p:txBody>
      </p:sp>
      <p:sp>
        <p:nvSpPr>
          <p:cNvPr id="4" name="TextBox 3">
            <a:extLst>
              <a:ext uri="{FF2B5EF4-FFF2-40B4-BE49-F238E27FC236}">
                <a16:creationId xmlns:a16="http://schemas.microsoft.com/office/drawing/2014/main" id="{DCB3A4D2-52CA-074D-BDCD-FCC15E53D62F}"/>
              </a:ext>
            </a:extLst>
          </p:cNvPr>
          <p:cNvSpPr txBox="1"/>
          <p:nvPr/>
        </p:nvSpPr>
        <p:spPr>
          <a:xfrm>
            <a:off x="661339" y="1998921"/>
            <a:ext cx="736099" cy="369332"/>
          </a:xfrm>
          <a:prstGeom prst="rect">
            <a:avLst/>
          </a:prstGeom>
          <a:noFill/>
        </p:spPr>
        <p:txBody>
          <a:bodyPr wrap="none" rtlCol="0">
            <a:spAutoFit/>
          </a:bodyPr>
          <a:lstStyle/>
          <a:p>
            <a:r>
              <a:rPr lang="en-US" dirty="0"/>
              <a:t>None</a:t>
            </a:r>
          </a:p>
        </p:txBody>
      </p:sp>
    </p:spTree>
    <p:extLst>
      <p:ext uri="{BB962C8B-B14F-4D97-AF65-F5344CB8AC3E}">
        <p14:creationId xmlns:p14="http://schemas.microsoft.com/office/powerpoint/2010/main" val="3225573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7280FD68-6B76-AF4C-A5A4-F60DED95D3B6}"/>
              </a:ext>
            </a:extLst>
          </p:cNvPr>
          <p:cNvSpPr/>
          <p:nvPr/>
        </p:nvSpPr>
        <p:spPr>
          <a:xfrm>
            <a:off x="0" y="0"/>
            <a:ext cx="76181" cy="1263651"/>
          </a:xfrm>
          <a:prstGeom prst="rect">
            <a:avLst/>
          </a:prstGeom>
          <a:solidFill>
            <a:srgbClr val="BB0707"/>
          </a:solidFill>
        </p:spPr>
      </p:sp>
      <p:pic>
        <p:nvPicPr>
          <p:cNvPr id="9" name="Picture 8" descr="Website&#10;&#10;Description automatically generated">
            <a:extLst>
              <a:ext uri="{FF2B5EF4-FFF2-40B4-BE49-F238E27FC236}">
                <a16:creationId xmlns:a16="http://schemas.microsoft.com/office/drawing/2014/main" id="{5BB4EC45-7994-3948-8266-ABF4C5258496}"/>
              </a:ext>
            </a:extLst>
          </p:cNvPr>
          <p:cNvPicPr>
            <a:picLocks noChangeAspect="1"/>
          </p:cNvPicPr>
          <p:nvPr/>
        </p:nvPicPr>
        <p:blipFill>
          <a:blip r:embed="rId3"/>
          <a:stretch>
            <a:fillRect/>
          </a:stretch>
        </p:blipFill>
        <p:spPr>
          <a:xfrm>
            <a:off x="1235868" y="1711333"/>
            <a:ext cx="9269572" cy="4690872"/>
          </a:xfrm>
          <a:prstGeom prst="rect">
            <a:avLst/>
          </a:prstGeom>
        </p:spPr>
      </p:pic>
      <p:sp>
        <p:nvSpPr>
          <p:cNvPr id="3" name="Rectangle 2">
            <a:extLst>
              <a:ext uri="{FF2B5EF4-FFF2-40B4-BE49-F238E27FC236}">
                <a16:creationId xmlns:a16="http://schemas.microsoft.com/office/drawing/2014/main" id="{DCB15F3C-0764-494C-A742-33C487E34DE9}"/>
              </a:ext>
            </a:extLst>
          </p:cNvPr>
          <p:cNvSpPr/>
          <p:nvPr/>
        </p:nvSpPr>
        <p:spPr>
          <a:xfrm>
            <a:off x="8583607" y="2669782"/>
            <a:ext cx="1230953" cy="400110"/>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rPr>
              <a:t>OR 1.14 </a:t>
            </a:r>
            <a:endParaRPr lang="en-US" sz="2000" b="1" dirty="0"/>
          </a:p>
        </p:txBody>
      </p:sp>
      <p:grpSp>
        <p:nvGrpSpPr>
          <p:cNvPr id="11" name="Group 10">
            <a:extLst>
              <a:ext uri="{FF2B5EF4-FFF2-40B4-BE49-F238E27FC236}">
                <a16:creationId xmlns:a16="http://schemas.microsoft.com/office/drawing/2014/main" id="{E04D190A-AD84-304B-8D91-EA3D808646A7}"/>
              </a:ext>
            </a:extLst>
          </p:cNvPr>
          <p:cNvGrpSpPr/>
          <p:nvPr/>
        </p:nvGrpSpPr>
        <p:grpSpPr>
          <a:xfrm>
            <a:off x="252473" y="229556"/>
            <a:ext cx="7530087" cy="823580"/>
            <a:chOff x="252473" y="229556"/>
            <a:chExt cx="11070427" cy="823580"/>
          </a:xfrm>
        </p:grpSpPr>
        <p:pic>
          <p:nvPicPr>
            <p:cNvPr id="12" name="Object 7" descr="preencoded.png">
              <a:extLst>
                <a:ext uri="{FF2B5EF4-FFF2-40B4-BE49-F238E27FC236}">
                  <a16:creationId xmlns:a16="http://schemas.microsoft.com/office/drawing/2014/main" id="{DCE26F8F-6489-424F-BA6B-95D5DA66E2FD}"/>
                </a:ext>
              </a:extLst>
            </p:cNvPr>
            <p:cNvPicPr>
              <a:picLocks noChangeAspect="1"/>
            </p:cNvPicPr>
            <p:nvPr/>
          </p:nvPicPr>
          <p:blipFill>
            <a:blip r:embed="rId4"/>
            <a:stretch>
              <a:fillRect/>
            </a:stretch>
          </p:blipFill>
          <p:spPr>
            <a:xfrm>
              <a:off x="252473" y="229556"/>
              <a:ext cx="10958429" cy="823580"/>
            </a:xfrm>
            <a:prstGeom prst="rect">
              <a:avLst/>
            </a:prstGeom>
          </p:spPr>
        </p:pic>
        <p:sp>
          <p:nvSpPr>
            <p:cNvPr id="13" name="Object 8">
              <a:extLst>
                <a:ext uri="{FF2B5EF4-FFF2-40B4-BE49-F238E27FC236}">
                  <a16:creationId xmlns:a16="http://schemas.microsoft.com/office/drawing/2014/main" id="{ADAB92CA-BDDC-1846-99D2-57E223C3D84B}"/>
                </a:ext>
              </a:extLst>
            </p:cNvPr>
            <p:cNvSpPr/>
            <p:nvPr/>
          </p:nvSpPr>
          <p:spPr>
            <a:xfrm>
              <a:off x="496508" y="374936"/>
              <a:ext cx="10826392" cy="513778"/>
            </a:xfrm>
            <a:prstGeom prst="rect">
              <a:avLst/>
            </a:prstGeom>
            <a:noFill/>
          </p:spPr>
          <p:txBody>
            <a:bodyPr wrap="square" lIns="0" tIns="0" rIns="0" bIns="0" rtlCol="0" anchor="t"/>
            <a:lstStyle/>
            <a:p>
              <a:pPr>
                <a:lnSpc>
                  <a:spcPct val="150000"/>
                </a:lnSpc>
                <a:spcAft>
                  <a:spcPts val="600"/>
                </a:spcAft>
                <a:buNone/>
              </a:pPr>
              <a:r>
                <a:rPr lang="en-US" sz="2200" b="1" dirty="0">
                  <a:ea typeface="Source Sans Pro SemiBold" pitchFamily="34" charset="-122"/>
                  <a:cs typeface="Source Sans Pro SemiBold" pitchFamily="34" charset="-120"/>
                </a:rPr>
                <a:t>Interestingly, patients with higher DCI score were…</a:t>
              </a:r>
            </a:p>
          </p:txBody>
        </p:sp>
      </p:grpSp>
      <p:grpSp>
        <p:nvGrpSpPr>
          <p:cNvPr id="23" name="Group 22">
            <a:extLst>
              <a:ext uri="{FF2B5EF4-FFF2-40B4-BE49-F238E27FC236}">
                <a16:creationId xmlns:a16="http://schemas.microsoft.com/office/drawing/2014/main" id="{A1E92923-935A-BB42-8577-A682685BC759}"/>
              </a:ext>
            </a:extLst>
          </p:cNvPr>
          <p:cNvGrpSpPr/>
          <p:nvPr/>
        </p:nvGrpSpPr>
        <p:grpSpPr>
          <a:xfrm>
            <a:off x="7706381" y="1864488"/>
            <a:ext cx="2799061" cy="652139"/>
            <a:chOff x="7517223" y="4694185"/>
            <a:chExt cx="1834418" cy="138622"/>
          </a:xfrm>
        </p:grpSpPr>
        <p:pic>
          <p:nvPicPr>
            <p:cNvPr id="24" name="Object 7" descr="preencoded.png">
              <a:extLst>
                <a:ext uri="{FF2B5EF4-FFF2-40B4-BE49-F238E27FC236}">
                  <a16:creationId xmlns:a16="http://schemas.microsoft.com/office/drawing/2014/main" id="{1D8E52CE-829B-B346-80D6-1419D6495497}"/>
                </a:ext>
              </a:extLst>
            </p:cNvPr>
            <p:cNvPicPr>
              <a:picLocks noChangeAspect="1"/>
            </p:cNvPicPr>
            <p:nvPr/>
          </p:nvPicPr>
          <p:blipFill>
            <a:blip r:embed="rId4"/>
            <a:stretch>
              <a:fillRect/>
            </a:stretch>
          </p:blipFill>
          <p:spPr>
            <a:xfrm>
              <a:off x="7517223" y="4694185"/>
              <a:ext cx="1834418" cy="138622"/>
            </a:xfrm>
            <a:prstGeom prst="rect">
              <a:avLst/>
            </a:prstGeom>
            <a:noFill/>
            <a:ln w="38100">
              <a:solidFill>
                <a:srgbClr val="C00000"/>
              </a:solidFill>
            </a:ln>
          </p:spPr>
          <p:style>
            <a:lnRef idx="0">
              <a:schemeClr val="accent2"/>
            </a:lnRef>
            <a:fillRef idx="3">
              <a:schemeClr val="accent2"/>
            </a:fillRef>
            <a:effectRef idx="3">
              <a:schemeClr val="accent2"/>
            </a:effectRef>
            <a:fontRef idx="minor">
              <a:schemeClr val="lt1"/>
            </a:fontRef>
          </p:style>
        </p:pic>
        <p:sp>
          <p:nvSpPr>
            <p:cNvPr id="25" name="Object 8">
              <a:extLst>
                <a:ext uri="{FF2B5EF4-FFF2-40B4-BE49-F238E27FC236}">
                  <a16:creationId xmlns:a16="http://schemas.microsoft.com/office/drawing/2014/main" id="{FB7E78DA-B864-FD4D-8CB0-0F9D328EE2E0}"/>
                </a:ext>
              </a:extLst>
            </p:cNvPr>
            <p:cNvSpPr/>
            <p:nvPr/>
          </p:nvSpPr>
          <p:spPr>
            <a:xfrm>
              <a:off x="7630492" y="4710889"/>
              <a:ext cx="1670274" cy="107907"/>
            </a:xfrm>
            <a:prstGeom prst="rect">
              <a:avLst/>
            </a:prstGeom>
            <a:noFill/>
          </p:spPr>
          <p:txBody>
            <a:bodyPr wrap="square" lIns="0" tIns="0" rIns="0" bIns="0" rtlCol="0" anchor="t"/>
            <a:lstStyle/>
            <a:p>
              <a:pPr>
                <a:lnSpc>
                  <a:spcPct val="150000"/>
                </a:lnSpc>
                <a:spcAft>
                  <a:spcPts val="600"/>
                </a:spcAft>
                <a:buNone/>
              </a:pPr>
              <a:r>
                <a:rPr lang="en-US" sz="2400" b="1" u="sng" dirty="0">
                  <a:solidFill>
                    <a:srgbClr val="C00000"/>
                  </a:solidFill>
                  <a:ea typeface="Source Sans Pro SemiBold" pitchFamily="34" charset="-122"/>
                </a:rPr>
                <a:t>More likely to die</a:t>
              </a:r>
              <a:endParaRPr lang="en-US" sz="2400" b="1" dirty="0"/>
            </a:p>
          </p:txBody>
        </p:sp>
      </p:grpSp>
      <p:sp>
        <p:nvSpPr>
          <p:cNvPr id="26" name="Slide Number Placeholder 3">
            <a:extLst>
              <a:ext uri="{FF2B5EF4-FFF2-40B4-BE49-F238E27FC236}">
                <a16:creationId xmlns:a16="http://schemas.microsoft.com/office/drawing/2014/main" id="{8F0B686A-CC2C-6049-B592-7C002A1A3632}"/>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Tree>
    <p:extLst>
      <p:ext uri="{BB962C8B-B14F-4D97-AF65-F5344CB8AC3E}">
        <p14:creationId xmlns:p14="http://schemas.microsoft.com/office/powerpoint/2010/main" val="363737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467-CBF1-0345-BF23-B5286326EEDB}"/>
              </a:ext>
            </a:extLst>
          </p:cNvPr>
          <p:cNvSpPr>
            <a:spLocks noGrp="1"/>
          </p:cNvSpPr>
          <p:nvPr>
            <p:ph type="title"/>
          </p:nvPr>
        </p:nvSpPr>
        <p:spPr>
          <a:xfrm>
            <a:off x="510659" y="357144"/>
            <a:ext cx="11052295" cy="549361"/>
          </a:xfrm>
        </p:spPr>
        <p:txBody>
          <a:bodyPr/>
          <a:lstStyle/>
          <a:p>
            <a:r>
              <a:rPr lang="en-US" dirty="0">
                <a:solidFill>
                  <a:schemeClr val="tx1"/>
                </a:solidFill>
              </a:rPr>
              <a:t>Summary</a:t>
            </a:r>
          </a:p>
        </p:txBody>
      </p:sp>
      <p:sp>
        <p:nvSpPr>
          <p:cNvPr id="3" name="Slide Number Placeholder 2">
            <a:extLst>
              <a:ext uri="{FF2B5EF4-FFF2-40B4-BE49-F238E27FC236}">
                <a16:creationId xmlns:a16="http://schemas.microsoft.com/office/drawing/2014/main" id="{89835E1C-7222-204D-8E8D-B067B57FA2B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AFFD3079-AF84-8C44-AC04-28B32E2944B1}"/>
              </a:ext>
            </a:extLst>
          </p:cNvPr>
          <p:cNvSpPr>
            <a:spLocks noGrp="1"/>
          </p:cNvSpPr>
          <p:nvPr>
            <p:ph type="body" sz="quarter" idx="13"/>
          </p:nvPr>
        </p:nvSpPr>
        <p:spPr>
          <a:xfrm>
            <a:off x="569383" y="1762760"/>
            <a:ext cx="11053233" cy="3332480"/>
          </a:xfrm>
        </p:spPr>
        <p:txBody>
          <a:bodyPr/>
          <a:lstStyle/>
          <a:p>
            <a:pPr marL="514350" indent="-514350">
              <a:lnSpc>
                <a:spcPct val="100000"/>
              </a:lnSpc>
              <a:spcAft>
                <a:spcPts val="600"/>
              </a:spcAft>
              <a:buClr>
                <a:srgbClr val="C00000"/>
              </a:buClr>
              <a:buSzPct val="114000"/>
              <a:buFont typeface="+mj-lt"/>
              <a:buAutoNum type="arabicPeriod"/>
            </a:pPr>
            <a:r>
              <a:rPr lang="en-US" sz="2400" dirty="0">
                <a:solidFill>
                  <a:schemeClr val="tx1"/>
                </a:solidFill>
              </a:rPr>
              <a:t>Patients belonging to </a:t>
            </a:r>
            <a:r>
              <a:rPr lang="en-US" sz="2400" dirty="0">
                <a:solidFill>
                  <a:srgbClr val="C00000"/>
                </a:solidFill>
              </a:rPr>
              <a:t>more distressed communities </a:t>
            </a:r>
            <a:r>
              <a:rPr lang="en-US" sz="2400" dirty="0">
                <a:solidFill>
                  <a:schemeClr val="tx1"/>
                </a:solidFill>
              </a:rPr>
              <a:t>are at a </a:t>
            </a:r>
            <a:r>
              <a:rPr lang="en-US" sz="2400" dirty="0">
                <a:solidFill>
                  <a:srgbClr val="C00000"/>
                </a:solidFill>
              </a:rPr>
              <a:t>higher risk </a:t>
            </a:r>
            <a:r>
              <a:rPr lang="en-US" sz="2400" dirty="0">
                <a:solidFill>
                  <a:schemeClr val="tx1"/>
                </a:solidFill>
              </a:rPr>
              <a:t>of experiencing complications, including death, following hip fracture surgery. </a:t>
            </a:r>
          </a:p>
          <a:p>
            <a:pPr marL="514350" indent="-514350">
              <a:lnSpc>
                <a:spcPct val="100000"/>
              </a:lnSpc>
              <a:spcAft>
                <a:spcPts val="600"/>
              </a:spcAft>
              <a:buClr>
                <a:srgbClr val="C00000"/>
              </a:buClr>
              <a:buSzPct val="114000"/>
              <a:buFont typeface="+mj-lt"/>
              <a:buAutoNum type="arabicPeriod"/>
            </a:pPr>
            <a:endParaRPr lang="en-US" sz="2400" dirty="0">
              <a:solidFill>
                <a:schemeClr val="tx1"/>
              </a:solidFill>
            </a:endParaRPr>
          </a:p>
          <a:p>
            <a:pPr marL="514350" indent="-514350">
              <a:lnSpc>
                <a:spcPct val="100000"/>
              </a:lnSpc>
              <a:spcAft>
                <a:spcPts val="600"/>
              </a:spcAft>
              <a:buClr>
                <a:srgbClr val="C00000"/>
              </a:buClr>
              <a:buSzPct val="114000"/>
              <a:buFont typeface="+mj-lt"/>
              <a:buAutoNum type="arabicPeriod"/>
            </a:pPr>
            <a:r>
              <a:rPr lang="en-US" sz="2400" dirty="0">
                <a:solidFill>
                  <a:srgbClr val="C00000"/>
                </a:solidFill>
              </a:rPr>
              <a:t>Individualizing</a:t>
            </a:r>
            <a:r>
              <a:rPr lang="en-US" sz="2400" dirty="0">
                <a:solidFill>
                  <a:schemeClr val="tx1"/>
                </a:solidFill>
              </a:rPr>
              <a:t> healthcare outreach and </a:t>
            </a:r>
            <a:r>
              <a:rPr lang="en-US" sz="2400" dirty="0">
                <a:solidFill>
                  <a:srgbClr val="C00000"/>
                </a:solidFill>
              </a:rPr>
              <a:t>resources</a:t>
            </a:r>
            <a:r>
              <a:rPr lang="en-US" sz="2400" dirty="0">
                <a:solidFill>
                  <a:schemeClr val="tx1"/>
                </a:solidFill>
              </a:rPr>
              <a:t> has the potential to </a:t>
            </a:r>
            <a:r>
              <a:rPr lang="en-US" sz="2400" dirty="0">
                <a:solidFill>
                  <a:srgbClr val="C00000"/>
                </a:solidFill>
              </a:rPr>
              <a:t>mitigate the risks </a:t>
            </a:r>
            <a:r>
              <a:rPr lang="en-US" sz="2400" dirty="0">
                <a:solidFill>
                  <a:schemeClr val="tx1"/>
                </a:solidFill>
              </a:rPr>
              <a:t>of adverse outcomes in vulnerable patient populations.</a:t>
            </a:r>
          </a:p>
        </p:txBody>
      </p:sp>
      <p:sp>
        <p:nvSpPr>
          <p:cNvPr id="5" name="Object 3">
            <a:extLst>
              <a:ext uri="{FF2B5EF4-FFF2-40B4-BE49-F238E27FC236}">
                <a16:creationId xmlns:a16="http://schemas.microsoft.com/office/drawing/2014/main" id="{AC648B48-25BE-DF45-9A14-C32244CBC12C}"/>
              </a:ext>
            </a:extLst>
          </p:cNvPr>
          <p:cNvSpPr/>
          <p:nvPr/>
        </p:nvSpPr>
        <p:spPr>
          <a:xfrm>
            <a:off x="0" y="0"/>
            <a:ext cx="76181" cy="1263651"/>
          </a:xfrm>
          <a:prstGeom prst="rect">
            <a:avLst/>
          </a:prstGeom>
          <a:solidFill>
            <a:srgbClr val="BB0707"/>
          </a:solidFill>
        </p:spPr>
      </p:sp>
    </p:spTree>
    <p:extLst>
      <p:ext uri="{BB962C8B-B14F-4D97-AF65-F5344CB8AC3E}">
        <p14:creationId xmlns:p14="http://schemas.microsoft.com/office/powerpoint/2010/main" val="42927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467-CBF1-0345-BF23-B5286326EEDB}"/>
              </a:ext>
            </a:extLst>
          </p:cNvPr>
          <p:cNvSpPr>
            <a:spLocks noGrp="1"/>
          </p:cNvSpPr>
          <p:nvPr>
            <p:ph type="title"/>
          </p:nvPr>
        </p:nvSpPr>
        <p:spPr>
          <a:xfrm>
            <a:off x="510659" y="357144"/>
            <a:ext cx="11052295" cy="549361"/>
          </a:xfrm>
        </p:spPr>
        <p:txBody>
          <a:bodyPr/>
          <a:lstStyle/>
          <a:p>
            <a:r>
              <a:rPr lang="en-US" dirty="0">
                <a:solidFill>
                  <a:schemeClr val="tx1"/>
                </a:solidFill>
              </a:rPr>
              <a:t>Future directions</a:t>
            </a:r>
          </a:p>
        </p:txBody>
      </p:sp>
      <p:sp>
        <p:nvSpPr>
          <p:cNvPr id="3" name="Slide Number Placeholder 2">
            <a:extLst>
              <a:ext uri="{FF2B5EF4-FFF2-40B4-BE49-F238E27FC236}">
                <a16:creationId xmlns:a16="http://schemas.microsoft.com/office/drawing/2014/main" id="{89835E1C-7222-204D-8E8D-B067B57FA2B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
        <p:nvSpPr>
          <p:cNvPr id="5" name="Object 3">
            <a:extLst>
              <a:ext uri="{FF2B5EF4-FFF2-40B4-BE49-F238E27FC236}">
                <a16:creationId xmlns:a16="http://schemas.microsoft.com/office/drawing/2014/main" id="{AC648B48-25BE-DF45-9A14-C32244CBC12C}"/>
              </a:ext>
            </a:extLst>
          </p:cNvPr>
          <p:cNvSpPr/>
          <p:nvPr/>
        </p:nvSpPr>
        <p:spPr>
          <a:xfrm>
            <a:off x="0" y="0"/>
            <a:ext cx="76181" cy="1263651"/>
          </a:xfrm>
          <a:prstGeom prst="rect">
            <a:avLst/>
          </a:prstGeom>
          <a:solidFill>
            <a:srgbClr val="BB0707"/>
          </a:solidFill>
        </p:spPr>
      </p:sp>
      <p:sp>
        <p:nvSpPr>
          <p:cNvPr id="8" name="Text Placeholder 3">
            <a:extLst>
              <a:ext uri="{FF2B5EF4-FFF2-40B4-BE49-F238E27FC236}">
                <a16:creationId xmlns:a16="http://schemas.microsoft.com/office/drawing/2014/main" id="{976B8CC6-9F82-B24E-AF5B-892831245730}"/>
              </a:ext>
            </a:extLst>
          </p:cNvPr>
          <p:cNvSpPr txBox="1">
            <a:spLocks/>
          </p:cNvSpPr>
          <p:nvPr/>
        </p:nvSpPr>
        <p:spPr>
          <a:xfrm>
            <a:off x="569383" y="1945640"/>
            <a:ext cx="11053233" cy="2966720"/>
          </a:xfrm>
          <a:prstGeom prst="rect">
            <a:avLst/>
          </a:prstGeom>
        </p:spPr>
        <p:txBody>
          <a:bodyPr/>
          <a:lstStyle>
            <a:lvl1pPr marL="387341" indent="-387341" algn="l" rtl="0" eaLnBrk="0" fontAlgn="base" hangingPunct="0">
              <a:lnSpc>
                <a:spcPct val="85000"/>
              </a:lnSpc>
              <a:spcBef>
                <a:spcPts val="1600"/>
              </a:spcBef>
              <a:spcAft>
                <a:spcPct val="0"/>
              </a:spcAft>
              <a:buClr>
                <a:srgbClr val="B2B2B2"/>
              </a:buClr>
              <a:buFont typeface="Wingdings" pitchFamily="2" charset="2"/>
              <a:buChar char="§"/>
              <a:defRPr sz="2700" kern="1200">
                <a:solidFill>
                  <a:schemeClr val="tx2"/>
                </a:solidFill>
                <a:latin typeface="+mn-lt"/>
                <a:ea typeface="+mn-ea"/>
                <a:cs typeface="+mn-cs"/>
              </a:defRPr>
            </a:lvl1pPr>
            <a:lvl2pPr marL="990575" indent="-380990" algn="l" rtl="0" eaLnBrk="0" fontAlgn="base" hangingPunct="0">
              <a:lnSpc>
                <a:spcPct val="85000"/>
              </a:lnSpc>
              <a:spcBef>
                <a:spcPts val="800"/>
              </a:spcBef>
              <a:spcAft>
                <a:spcPct val="0"/>
              </a:spcAft>
              <a:buClr>
                <a:srgbClr val="B2B2B2"/>
              </a:buClr>
              <a:buFont typeface="Wingdings" pitchFamily="2" charset="2"/>
              <a:buChar char="§"/>
              <a:defRPr sz="2700" kern="1200">
                <a:solidFill>
                  <a:schemeClr val="tx2"/>
                </a:solidFill>
                <a:latin typeface="+mn-lt"/>
                <a:ea typeface="+mn-ea"/>
                <a:cs typeface="+mn-cs"/>
              </a:defRPr>
            </a:lvl2pPr>
            <a:lvl3pPr marL="1523962" indent="-304792" algn="l" rtl="0" eaLnBrk="0" fontAlgn="base" hangingPunct="0">
              <a:lnSpc>
                <a:spcPct val="85000"/>
              </a:lnSpc>
              <a:spcBef>
                <a:spcPts val="800"/>
              </a:spcBef>
              <a:spcAft>
                <a:spcPct val="0"/>
              </a:spcAft>
              <a:buClr>
                <a:srgbClr val="B2B2B2"/>
              </a:buClr>
              <a:buFont typeface="Wingdings" pitchFamily="2" charset="2"/>
              <a:buChar char="§"/>
              <a:defRPr sz="2700" kern="1200">
                <a:solidFill>
                  <a:schemeClr val="tx2"/>
                </a:solidFill>
                <a:latin typeface="+mn-lt"/>
                <a:ea typeface="+mn-ea"/>
                <a:cs typeface="+mn-cs"/>
              </a:defRPr>
            </a:lvl3pPr>
            <a:lvl4pPr marL="2133547" indent="-304792" algn="l" rtl="0" eaLnBrk="0" fontAlgn="base" hangingPunct="0">
              <a:lnSpc>
                <a:spcPct val="85000"/>
              </a:lnSpc>
              <a:spcBef>
                <a:spcPct val="35000"/>
              </a:spcBef>
              <a:spcAft>
                <a:spcPct val="0"/>
              </a:spcAft>
              <a:buClr>
                <a:srgbClr val="B2B2B2"/>
              </a:buClr>
              <a:buFont typeface="Wingdings" pitchFamily="2" charset="2"/>
              <a:buChar char="§"/>
              <a:defRPr sz="2100" kern="1200">
                <a:solidFill>
                  <a:schemeClr val="tx2"/>
                </a:solidFill>
                <a:latin typeface="+mn-lt"/>
                <a:ea typeface="+mn-ea"/>
                <a:cs typeface="+mn-cs"/>
              </a:defRPr>
            </a:lvl4pPr>
            <a:lvl5pPr marL="2743131" indent="-304792" algn="l" rtl="0" eaLnBrk="0" fontAlgn="base" hangingPunct="0">
              <a:lnSpc>
                <a:spcPct val="85000"/>
              </a:lnSpc>
              <a:spcBef>
                <a:spcPct val="35000"/>
              </a:spcBef>
              <a:spcAft>
                <a:spcPct val="0"/>
              </a:spcAft>
              <a:buClr>
                <a:srgbClr val="B2B2B2"/>
              </a:buClr>
              <a:buFont typeface="Wingdings" pitchFamily="2" charset="2"/>
              <a:buChar char="§"/>
              <a:defRPr sz="2100" kern="1200">
                <a:solidFill>
                  <a:schemeClr val="tx2"/>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514350" indent="-514350">
              <a:lnSpc>
                <a:spcPct val="100000"/>
              </a:lnSpc>
              <a:spcAft>
                <a:spcPts val="600"/>
              </a:spcAft>
              <a:buClr>
                <a:srgbClr val="C00000"/>
              </a:buClr>
              <a:buFont typeface="+mj-lt"/>
              <a:buAutoNum type="arabicPeriod"/>
            </a:pPr>
            <a:r>
              <a:rPr lang="en-US" sz="2400" b="1" dirty="0">
                <a:solidFill>
                  <a:schemeClr val="accent1"/>
                </a:solidFill>
                <a:ea typeface="Source Sans Pro" pitchFamily="34" charset="-122"/>
                <a:cs typeface="Source Sans Pro" pitchFamily="34" charset="-120"/>
              </a:rPr>
              <a:t>Collect</a:t>
            </a:r>
            <a:r>
              <a:rPr lang="en-US" sz="2400" b="1" dirty="0">
                <a:solidFill>
                  <a:schemeClr val="tx1"/>
                </a:solidFill>
                <a:ea typeface="Source Sans Pro" pitchFamily="34" charset="-122"/>
                <a:cs typeface="Source Sans Pro" pitchFamily="34" charset="-120"/>
              </a:rPr>
              <a:t> </a:t>
            </a:r>
            <a:r>
              <a:rPr lang="en-US" sz="2400" b="1" dirty="0">
                <a:solidFill>
                  <a:srgbClr val="C00000"/>
                </a:solidFill>
                <a:ea typeface="Source Sans Pro" pitchFamily="34" charset="-122"/>
              </a:rPr>
              <a:t>patient </a:t>
            </a:r>
            <a:r>
              <a:rPr lang="en-US" sz="2400" b="1" dirty="0">
                <a:solidFill>
                  <a:srgbClr val="C00000"/>
                </a:solidFill>
                <a:ea typeface="Source Sans Pro" pitchFamily="34" charset="-122"/>
                <a:cs typeface="Source Sans Pro" pitchFamily="34" charset="-120"/>
              </a:rPr>
              <a:t>DCI score</a:t>
            </a:r>
            <a:r>
              <a:rPr lang="en-US" sz="2400" b="1" dirty="0">
                <a:solidFill>
                  <a:srgbClr val="C00000"/>
                </a:solidFill>
                <a:ea typeface="Source Sans Pro" pitchFamily="34" charset="-122"/>
              </a:rPr>
              <a:t> </a:t>
            </a:r>
            <a:r>
              <a:rPr lang="en-US" sz="2400" dirty="0">
                <a:solidFill>
                  <a:schemeClr val="tx1"/>
                </a:solidFill>
                <a:ea typeface="Source Sans Pro" pitchFamily="34" charset="-122"/>
              </a:rPr>
              <a:t>systematically and integrate it into practice decisions</a:t>
            </a:r>
          </a:p>
          <a:p>
            <a:pPr marL="514350" indent="-514350">
              <a:lnSpc>
                <a:spcPct val="100000"/>
              </a:lnSpc>
              <a:spcAft>
                <a:spcPts val="600"/>
              </a:spcAft>
              <a:buClr>
                <a:srgbClr val="C00000"/>
              </a:buClr>
              <a:buFont typeface="+mj-lt"/>
              <a:buAutoNum type="arabicPeriod"/>
            </a:pPr>
            <a:r>
              <a:rPr lang="en-US" sz="2400" dirty="0">
                <a:solidFill>
                  <a:schemeClr val="tx1"/>
                </a:solidFill>
                <a:ea typeface="Source Sans Pro" pitchFamily="34" charset="-122"/>
              </a:rPr>
              <a:t>Educate providers on the importance of </a:t>
            </a:r>
            <a:r>
              <a:rPr lang="en-US" sz="2400" b="1" dirty="0">
                <a:solidFill>
                  <a:srgbClr val="C00000"/>
                </a:solidFill>
                <a:ea typeface="Source Sans Pro" pitchFamily="34" charset="-122"/>
              </a:rPr>
              <a:t>engaging patients with their DCI risks in mind </a:t>
            </a:r>
            <a:r>
              <a:rPr lang="en-US" sz="2400" dirty="0">
                <a:solidFill>
                  <a:schemeClr val="tx1"/>
                </a:solidFill>
                <a:ea typeface="Source Sans Pro" pitchFamily="34" charset="-122"/>
              </a:rPr>
              <a:t>in order to make healthcare delivery more equitable</a:t>
            </a:r>
          </a:p>
          <a:p>
            <a:pPr marL="514350" indent="-514350">
              <a:lnSpc>
                <a:spcPct val="100000"/>
              </a:lnSpc>
              <a:spcAft>
                <a:spcPts val="600"/>
              </a:spcAft>
              <a:buClr>
                <a:srgbClr val="C00000"/>
              </a:buClr>
              <a:buFont typeface="+mj-lt"/>
              <a:buAutoNum type="arabicPeriod"/>
            </a:pPr>
            <a:r>
              <a:rPr lang="en-US" sz="2400" dirty="0">
                <a:solidFill>
                  <a:schemeClr val="tx1"/>
                </a:solidFill>
                <a:ea typeface="Source Sans Pro" pitchFamily="34" charset="-122"/>
              </a:rPr>
              <a:t>Incorporate</a:t>
            </a:r>
            <a:r>
              <a:rPr lang="en-US" sz="2400" b="1" dirty="0">
                <a:solidFill>
                  <a:schemeClr val="tx1"/>
                </a:solidFill>
                <a:ea typeface="Source Sans Pro" pitchFamily="34" charset="-122"/>
              </a:rPr>
              <a:t> </a:t>
            </a:r>
            <a:r>
              <a:rPr lang="en-US" sz="2400" dirty="0">
                <a:solidFill>
                  <a:schemeClr val="tx1"/>
                </a:solidFill>
                <a:ea typeface="Source Sans Pro" pitchFamily="34" charset="-122"/>
              </a:rPr>
              <a:t>orthopaedic trauma </a:t>
            </a:r>
            <a:r>
              <a:rPr lang="en-US" sz="2400" b="1" dirty="0">
                <a:solidFill>
                  <a:srgbClr val="C00000"/>
                </a:solidFill>
                <a:ea typeface="Source Sans Pro" pitchFamily="34" charset="-122"/>
              </a:rPr>
              <a:t>social workers </a:t>
            </a:r>
            <a:r>
              <a:rPr lang="en-US" sz="2400" dirty="0">
                <a:solidFill>
                  <a:schemeClr val="tx1"/>
                </a:solidFill>
                <a:ea typeface="Source Sans Pro" pitchFamily="34" charset="-122"/>
              </a:rPr>
              <a:t>in Departments to help coordinate social care for at risk patients</a:t>
            </a:r>
            <a:endParaRPr lang="en-US" sz="2400" dirty="0">
              <a:solidFill>
                <a:schemeClr val="tx1"/>
              </a:solidFill>
            </a:endParaRPr>
          </a:p>
        </p:txBody>
      </p:sp>
    </p:spTree>
    <p:extLst>
      <p:ext uri="{BB962C8B-B14F-4D97-AF65-F5344CB8AC3E}">
        <p14:creationId xmlns:p14="http://schemas.microsoft.com/office/powerpoint/2010/main" val="247662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467-CBF1-0345-BF23-B5286326EEDB}"/>
              </a:ext>
            </a:extLst>
          </p:cNvPr>
          <p:cNvSpPr>
            <a:spLocks noGrp="1"/>
          </p:cNvSpPr>
          <p:nvPr>
            <p:ph type="title"/>
          </p:nvPr>
        </p:nvSpPr>
        <p:spPr>
          <a:xfrm>
            <a:off x="660401" y="406885"/>
            <a:ext cx="11052295" cy="549361"/>
          </a:xfrm>
        </p:spPr>
        <p:txBody>
          <a:bodyPr/>
          <a:lstStyle/>
          <a:p>
            <a:r>
              <a:rPr lang="en-US" dirty="0">
                <a:solidFill>
                  <a:schemeClr val="tx1"/>
                </a:solidFill>
              </a:rPr>
              <a:t>Thank you</a:t>
            </a:r>
          </a:p>
        </p:txBody>
      </p:sp>
      <p:sp>
        <p:nvSpPr>
          <p:cNvPr id="3" name="Slide Number Placeholder 2">
            <a:extLst>
              <a:ext uri="{FF2B5EF4-FFF2-40B4-BE49-F238E27FC236}">
                <a16:creationId xmlns:a16="http://schemas.microsoft.com/office/drawing/2014/main" id="{89835E1C-7222-204D-8E8D-B067B57FA2BF}"/>
              </a:ext>
            </a:extLst>
          </p:cNvPr>
          <p:cNvSpPr>
            <a:spLocks noGrp="1"/>
          </p:cNvSpPr>
          <p:nvPr>
            <p:ph type="sldNum" sz="quarter" idx="4"/>
          </p:nvPr>
        </p:nvSpPr>
        <p:spPr/>
        <p:txBody>
          <a:bodyPr/>
          <a:lstStyle/>
          <a:p>
            <a:fld id="{7E993FB2-EC5E-684F-95B2-25F06CCD4945}" type="slidenum">
              <a:rPr lang="en-US" smtClean="0"/>
              <a:pPr/>
              <a:t>23</a:t>
            </a:fld>
            <a:r>
              <a:rPr lang="en-US">
                <a:solidFill>
                  <a:schemeClr val="accent1"/>
                </a:solidFill>
              </a:rPr>
              <a:t>  |</a:t>
            </a:r>
            <a:endParaRPr lang="en-US" dirty="0">
              <a:solidFill>
                <a:schemeClr val="accent1"/>
              </a:solidFill>
            </a:endParaRPr>
          </a:p>
        </p:txBody>
      </p:sp>
      <p:sp>
        <p:nvSpPr>
          <p:cNvPr id="4" name="Text Placeholder 3">
            <a:extLst>
              <a:ext uri="{FF2B5EF4-FFF2-40B4-BE49-F238E27FC236}">
                <a16:creationId xmlns:a16="http://schemas.microsoft.com/office/drawing/2014/main" id="{AFFD3079-AF84-8C44-AC04-28B32E2944B1}"/>
              </a:ext>
            </a:extLst>
          </p:cNvPr>
          <p:cNvSpPr>
            <a:spLocks noGrp="1"/>
          </p:cNvSpPr>
          <p:nvPr>
            <p:ph type="body" sz="quarter" idx="13"/>
          </p:nvPr>
        </p:nvSpPr>
        <p:spPr>
          <a:xfrm>
            <a:off x="660401" y="1476229"/>
            <a:ext cx="11053233" cy="4497005"/>
          </a:xfrm>
        </p:spPr>
        <p:txBody>
          <a:bodyPr/>
          <a:lstStyle/>
          <a:p>
            <a:pPr marL="0" indent="0">
              <a:lnSpc>
                <a:spcPct val="100000"/>
              </a:lnSpc>
              <a:buNone/>
            </a:pPr>
            <a:r>
              <a:rPr lang="en-US" sz="1800" b="1" dirty="0">
                <a:solidFill>
                  <a:schemeClr val="tx1"/>
                </a:solidFill>
              </a:rPr>
              <a:t>Department of Orthopaedics, The Ohio State University Wexner Medical Center</a:t>
            </a:r>
          </a:p>
          <a:p>
            <a:pPr marL="0" indent="0">
              <a:lnSpc>
                <a:spcPct val="100000"/>
              </a:lnSpc>
              <a:buNone/>
            </a:pPr>
            <a:r>
              <a:rPr lang="en-US" sz="1800" b="1" dirty="0">
                <a:solidFill>
                  <a:schemeClr val="tx1"/>
                </a:solidFill>
              </a:rPr>
              <a:t>Co-authors:</a:t>
            </a:r>
          </a:p>
          <a:p>
            <a:pPr>
              <a:lnSpc>
                <a:spcPct val="100000"/>
              </a:lnSpc>
            </a:pPr>
            <a:r>
              <a:rPr lang="en-US" sz="1800" dirty="0">
                <a:solidFill>
                  <a:schemeClr val="tx1"/>
                </a:solidFill>
              </a:rPr>
              <a:t>Dr. Azeem Tariq Malik</a:t>
            </a:r>
          </a:p>
          <a:p>
            <a:pPr>
              <a:lnSpc>
                <a:spcPct val="100000"/>
              </a:lnSpc>
            </a:pPr>
            <a:r>
              <a:rPr lang="en-US" sz="1800" dirty="0">
                <a:solidFill>
                  <a:schemeClr val="tx1"/>
                </a:solidFill>
              </a:rPr>
              <a:t>Mitchell Gray</a:t>
            </a:r>
          </a:p>
          <a:p>
            <a:pPr>
              <a:lnSpc>
                <a:spcPct val="100000"/>
              </a:lnSpc>
            </a:pPr>
            <a:r>
              <a:rPr lang="en-US" sz="1800" dirty="0">
                <a:solidFill>
                  <a:schemeClr val="tx1"/>
                </a:solidFill>
              </a:rPr>
              <a:t>Dr. </a:t>
            </a:r>
            <a:r>
              <a:rPr lang="en-US" sz="1800" dirty="0" err="1">
                <a:solidFill>
                  <a:schemeClr val="tx1"/>
                </a:solidFill>
              </a:rPr>
              <a:t>Thuan</a:t>
            </a:r>
            <a:r>
              <a:rPr lang="en-US" sz="1800" dirty="0">
                <a:solidFill>
                  <a:schemeClr val="tx1"/>
                </a:solidFill>
              </a:rPr>
              <a:t> Ly</a:t>
            </a:r>
          </a:p>
          <a:p>
            <a:pPr>
              <a:lnSpc>
                <a:spcPct val="100000"/>
              </a:lnSpc>
            </a:pPr>
            <a:r>
              <a:rPr lang="en-US" sz="1800" dirty="0">
                <a:solidFill>
                  <a:schemeClr val="tx1"/>
                </a:solidFill>
              </a:rPr>
              <a:t>Dr. Laura </a:t>
            </a:r>
            <a:r>
              <a:rPr lang="en-US" sz="1800" dirty="0" err="1">
                <a:solidFill>
                  <a:schemeClr val="tx1"/>
                </a:solidFill>
              </a:rPr>
              <a:t>Phieffer</a:t>
            </a:r>
            <a:endParaRPr lang="en-US" sz="1800" dirty="0">
              <a:solidFill>
                <a:schemeClr val="tx1"/>
              </a:solidFill>
            </a:endParaRPr>
          </a:p>
          <a:p>
            <a:pPr>
              <a:lnSpc>
                <a:spcPct val="100000"/>
              </a:lnSpc>
            </a:pPr>
            <a:r>
              <a:rPr lang="en-US" sz="1800" dirty="0">
                <a:solidFill>
                  <a:schemeClr val="tx1"/>
                </a:solidFill>
              </a:rPr>
              <a:t>Dr. Ryan Harrison</a:t>
            </a:r>
          </a:p>
          <a:p>
            <a:pPr>
              <a:lnSpc>
                <a:spcPct val="100000"/>
              </a:lnSpc>
            </a:pPr>
            <a:r>
              <a:rPr lang="en-US" sz="1800" dirty="0">
                <a:solidFill>
                  <a:schemeClr val="tx1"/>
                </a:solidFill>
              </a:rPr>
              <a:t>Dr. Carmen Quatman</a:t>
            </a:r>
            <a:endParaRPr lang="en-US" sz="1800" b="1" dirty="0">
              <a:solidFill>
                <a:schemeClr val="tx1"/>
              </a:solidFill>
            </a:endParaRPr>
          </a:p>
          <a:p>
            <a:pPr marL="0" indent="0">
              <a:lnSpc>
                <a:spcPct val="100000"/>
              </a:lnSpc>
              <a:buNone/>
            </a:pPr>
            <a:r>
              <a:rPr lang="en-US" sz="1800" b="1" dirty="0">
                <a:solidFill>
                  <a:schemeClr val="tx1"/>
                </a:solidFill>
              </a:rPr>
              <a:t>Senior Research Coordinator:</a:t>
            </a:r>
          </a:p>
          <a:p>
            <a:pPr>
              <a:lnSpc>
                <a:spcPct val="100000"/>
              </a:lnSpc>
            </a:pPr>
            <a:r>
              <a:rPr lang="en-US" sz="1800" dirty="0">
                <a:solidFill>
                  <a:schemeClr val="tx1"/>
                </a:solidFill>
              </a:rPr>
              <a:t>Jessica Wiseman, MPH</a:t>
            </a:r>
          </a:p>
        </p:txBody>
      </p:sp>
      <p:sp>
        <p:nvSpPr>
          <p:cNvPr id="5" name="Object 3">
            <a:extLst>
              <a:ext uri="{FF2B5EF4-FFF2-40B4-BE49-F238E27FC236}">
                <a16:creationId xmlns:a16="http://schemas.microsoft.com/office/drawing/2014/main" id="{6A9444F5-F6E0-A041-9CAB-3AE5F45E3C43}"/>
              </a:ext>
            </a:extLst>
          </p:cNvPr>
          <p:cNvSpPr/>
          <p:nvPr/>
        </p:nvSpPr>
        <p:spPr>
          <a:xfrm>
            <a:off x="0" y="0"/>
            <a:ext cx="76181" cy="1263651"/>
          </a:xfrm>
          <a:prstGeom prst="rect">
            <a:avLst/>
          </a:prstGeom>
          <a:solidFill>
            <a:srgbClr val="BB0707"/>
          </a:solidFill>
        </p:spPr>
      </p:sp>
    </p:spTree>
    <p:extLst>
      <p:ext uri="{BB962C8B-B14F-4D97-AF65-F5344CB8AC3E}">
        <p14:creationId xmlns:p14="http://schemas.microsoft.com/office/powerpoint/2010/main" val="1454908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AA3A-93AD-7549-9545-F3824FD440DB}"/>
              </a:ext>
            </a:extLst>
          </p:cNvPr>
          <p:cNvSpPr>
            <a:spLocks noGrp="1"/>
          </p:cNvSpPr>
          <p:nvPr>
            <p:ph type="title"/>
          </p:nvPr>
        </p:nvSpPr>
        <p:spPr/>
        <p:txBody>
          <a:bodyPr/>
          <a:lstStyle/>
          <a:p>
            <a:r>
              <a:rPr lang="en-US" dirty="0"/>
              <a:t>Any questions?</a:t>
            </a:r>
          </a:p>
        </p:txBody>
      </p:sp>
      <p:sp>
        <p:nvSpPr>
          <p:cNvPr id="4" name="Slide Number Placeholder 3">
            <a:extLst>
              <a:ext uri="{FF2B5EF4-FFF2-40B4-BE49-F238E27FC236}">
                <a16:creationId xmlns:a16="http://schemas.microsoft.com/office/drawing/2014/main" id="{6F7E7E74-C38B-5941-9B09-8DF06C4FBE83}"/>
              </a:ext>
            </a:extLst>
          </p:cNvPr>
          <p:cNvSpPr>
            <a:spLocks noGrp="1"/>
          </p:cNvSpPr>
          <p:nvPr>
            <p:ph type="sldNum" sz="quarter" idx="4"/>
          </p:nvPr>
        </p:nvSpPr>
        <p:spPr/>
        <p:txBody>
          <a:bodyPr/>
          <a:lstStyle/>
          <a:p>
            <a:fld id="{7E993FB2-EC5E-684F-95B2-25F06CCD4945}" type="slidenum">
              <a:rPr lang="en-US" smtClean="0"/>
              <a:pPr/>
              <a:t>24</a:t>
            </a:fld>
            <a:r>
              <a:rPr lang="en-US">
                <a:solidFill>
                  <a:schemeClr val="accent1"/>
                </a:solidFill>
              </a:rPr>
              <a:t>  |</a:t>
            </a:r>
            <a:endParaRPr lang="en-US" dirty="0">
              <a:solidFill>
                <a:schemeClr val="accent1"/>
              </a:solidFill>
            </a:endParaRPr>
          </a:p>
        </p:txBody>
      </p:sp>
      <p:grpSp>
        <p:nvGrpSpPr>
          <p:cNvPr id="5" name="Group 4">
            <a:extLst>
              <a:ext uri="{FF2B5EF4-FFF2-40B4-BE49-F238E27FC236}">
                <a16:creationId xmlns:a16="http://schemas.microsoft.com/office/drawing/2014/main" id="{92999589-636C-4E4E-A01F-F76E714EDC0B}"/>
              </a:ext>
            </a:extLst>
          </p:cNvPr>
          <p:cNvGrpSpPr/>
          <p:nvPr/>
        </p:nvGrpSpPr>
        <p:grpSpPr>
          <a:xfrm>
            <a:off x="4931673" y="5024295"/>
            <a:ext cx="2944409" cy="1116203"/>
            <a:chOff x="571357" y="3290141"/>
            <a:chExt cx="2944409" cy="1116203"/>
          </a:xfrm>
        </p:grpSpPr>
        <p:pic>
          <p:nvPicPr>
            <p:cNvPr id="6" name="Object 4" descr="preencoded.png">
              <a:extLst>
                <a:ext uri="{FF2B5EF4-FFF2-40B4-BE49-F238E27FC236}">
                  <a16:creationId xmlns:a16="http://schemas.microsoft.com/office/drawing/2014/main" id="{864028B5-0FE4-894C-95FE-A79B330CCE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135" y="3375845"/>
              <a:ext cx="171258" cy="171407"/>
            </a:xfrm>
            <a:prstGeom prst="rect">
              <a:avLst/>
            </a:prstGeom>
          </p:spPr>
        </p:pic>
        <p:sp>
          <p:nvSpPr>
            <p:cNvPr id="7" name="Object 5">
              <a:extLst>
                <a:ext uri="{FF2B5EF4-FFF2-40B4-BE49-F238E27FC236}">
                  <a16:creationId xmlns:a16="http://schemas.microsoft.com/office/drawing/2014/main" id="{73EE9F5C-6813-9D4A-9F4E-F47395311335}"/>
                </a:ext>
              </a:extLst>
            </p:cNvPr>
            <p:cNvSpPr/>
            <p:nvPr/>
          </p:nvSpPr>
          <p:spPr>
            <a:xfrm>
              <a:off x="571357" y="3290141"/>
              <a:ext cx="342814" cy="342814"/>
            </a:xfrm>
            <a:prstGeom prst="ellipse">
              <a:avLst/>
            </a:prstGeom>
            <a:noFill/>
            <a:ln w="25400">
              <a:solidFill>
                <a:srgbClr val="BB0707"/>
              </a:solidFill>
              <a:prstDash val="solid"/>
              <a:miter lim="800000"/>
            </a:ln>
          </p:spPr>
        </p:sp>
        <p:sp>
          <p:nvSpPr>
            <p:cNvPr id="8" name="Object 6">
              <a:extLst>
                <a:ext uri="{FF2B5EF4-FFF2-40B4-BE49-F238E27FC236}">
                  <a16:creationId xmlns:a16="http://schemas.microsoft.com/office/drawing/2014/main" id="{28E46013-2556-9A40-B83C-3AFFCECC26E5}"/>
                </a:ext>
              </a:extLst>
            </p:cNvPr>
            <p:cNvSpPr/>
            <p:nvPr/>
          </p:nvSpPr>
          <p:spPr>
            <a:xfrm>
              <a:off x="1057012" y="3344572"/>
              <a:ext cx="2458754" cy="528505"/>
            </a:xfrm>
            <a:prstGeom prst="rect">
              <a:avLst/>
            </a:prstGeom>
            <a:noFill/>
          </p:spPr>
          <p:txBody>
            <a:bodyPr wrap="square" lIns="0" tIns="0" rIns="0" bIns="0" rtlCol="0" anchor="t"/>
            <a:lstStyle/>
            <a:p>
              <a:pPr algn="l">
                <a:lnSpc>
                  <a:spcPts val="2057"/>
                </a:lnSpc>
                <a:spcAft>
                  <a:spcPts val="600"/>
                </a:spcAft>
                <a:buNone/>
              </a:pPr>
              <a:r>
                <a:rPr lang="en-US" sz="1700" dirty="0">
                  <a:ea typeface="Source Sans Pro" pitchFamily="34" charset="-122"/>
                  <a:cs typeface="Source Sans Pro" pitchFamily="34" charset="-120"/>
                </a:rPr>
                <a:t>bonsu.janice@gmail.com</a:t>
              </a:r>
              <a:endParaRPr lang="en-US" dirty="0"/>
            </a:p>
          </p:txBody>
        </p:sp>
        <p:pic>
          <p:nvPicPr>
            <p:cNvPr id="9" name="Object 7" descr="preencoded.png">
              <a:extLst>
                <a:ext uri="{FF2B5EF4-FFF2-40B4-BE49-F238E27FC236}">
                  <a16:creationId xmlns:a16="http://schemas.microsoft.com/office/drawing/2014/main" id="{0036D8D5-8270-AF42-B6B7-AB4D1E5126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061" y="3922864"/>
              <a:ext cx="171407" cy="143901"/>
            </a:xfrm>
            <a:prstGeom prst="rect">
              <a:avLst/>
            </a:prstGeom>
          </p:spPr>
        </p:pic>
        <p:sp>
          <p:nvSpPr>
            <p:cNvPr id="10" name="Object 8">
              <a:extLst>
                <a:ext uri="{FF2B5EF4-FFF2-40B4-BE49-F238E27FC236}">
                  <a16:creationId xmlns:a16="http://schemas.microsoft.com/office/drawing/2014/main" id="{CDECB335-AB32-1846-BA74-DBB517849638}"/>
                </a:ext>
              </a:extLst>
            </p:cNvPr>
            <p:cNvSpPr/>
            <p:nvPr/>
          </p:nvSpPr>
          <p:spPr>
            <a:xfrm>
              <a:off x="571357" y="3823408"/>
              <a:ext cx="342814" cy="342814"/>
            </a:xfrm>
            <a:prstGeom prst="ellipse">
              <a:avLst/>
            </a:prstGeom>
            <a:noFill/>
            <a:ln w="25400">
              <a:solidFill>
                <a:srgbClr val="BB0707"/>
              </a:solidFill>
              <a:prstDash val="solid"/>
              <a:miter lim="800000"/>
            </a:ln>
          </p:spPr>
        </p:sp>
        <p:sp>
          <p:nvSpPr>
            <p:cNvPr id="11" name="Object 9">
              <a:extLst>
                <a:ext uri="{FF2B5EF4-FFF2-40B4-BE49-F238E27FC236}">
                  <a16:creationId xmlns:a16="http://schemas.microsoft.com/office/drawing/2014/main" id="{7F09C642-0271-2E4E-BEA2-B563F84AEBBE}"/>
                </a:ext>
              </a:extLst>
            </p:cNvPr>
            <p:cNvSpPr/>
            <p:nvPr/>
          </p:nvSpPr>
          <p:spPr>
            <a:xfrm>
              <a:off x="1057012" y="3877839"/>
              <a:ext cx="2458754" cy="528505"/>
            </a:xfrm>
            <a:prstGeom prst="rect">
              <a:avLst/>
            </a:prstGeom>
            <a:noFill/>
          </p:spPr>
          <p:txBody>
            <a:bodyPr wrap="square" lIns="0" tIns="0" rIns="0" bIns="0" rtlCol="0" anchor="t"/>
            <a:lstStyle/>
            <a:p>
              <a:pPr algn="l">
                <a:lnSpc>
                  <a:spcPts val="2057"/>
                </a:lnSpc>
                <a:spcAft>
                  <a:spcPts val="600"/>
                </a:spcAft>
                <a:buNone/>
              </a:pPr>
              <a:r>
                <a:rPr lang="en-US" sz="1700" dirty="0">
                  <a:ea typeface="Source Sans Pro" pitchFamily="34" charset="-122"/>
                  <a:cs typeface="Source Sans Pro" pitchFamily="34" charset="-120"/>
                </a:rPr>
                <a:t>@janicebonsu</a:t>
              </a:r>
              <a:endParaRPr lang="en-US" dirty="0"/>
            </a:p>
          </p:txBody>
        </p:sp>
      </p:grpSp>
    </p:spTree>
    <p:extLst>
      <p:ext uri="{BB962C8B-B14F-4D97-AF65-F5344CB8AC3E}">
        <p14:creationId xmlns:p14="http://schemas.microsoft.com/office/powerpoint/2010/main" val="992227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533273" y="242091"/>
            <a:ext cx="5332667" cy="528505"/>
          </a:xfrm>
          <a:prstGeom prst="rect">
            <a:avLst/>
          </a:prstGeom>
          <a:noFill/>
        </p:spPr>
        <p:txBody>
          <a:bodyPr wrap="square" lIns="0" tIns="0" rIns="0" bIns="0" rtlCol="0" anchor="t"/>
          <a:lstStyle/>
          <a:p>
            <a:pPr algn="l">
              <a:lnSpc>
                <a:spcPts val="5494"/>
              </a:lnSpc>
              <a:spcAft>
                <a:spcPts val="600"/>
              </a:spcAft>
              <a:buNone/>
            </a:pPr>
            <a:r>
              <a:rPr lang="en-US" sz="5300" b="1" dirty="0">
                <a:ea typeface="Source Sans Pro SemiBold" pitchFamily="34" charset="-122"/>
                <a:cs typeface="Source Sans Pro SemiBold" pitchFamily="34" charset="-120"/>
              </a:rPr>
              <a:t>References</a:t>
            </a:r>
            <a:endParaRPr lang="en-US" b="1" dirty="0"/>
          </a:p>
        </p:txBody>
      </p:sp>
      <p:sp>
        <p:nvSpPr>
          <p:cNvPr id="2" name="TextBox 1">
            <a:extLst>
              <a:ext uri="{FF2B5EF4-FFF2-40B4-BE49-F238E27FC236}">
                <a16:creationId xmlns:a16="http://schemas.microsoft.com/office/drawing/2014/main" id="{60BDD840-216D-334A-989B-32C0B4E81D0E}"/>
              </a:ext>
            </a:extLst>
          </p:cNvPr>
          <p:cNvSpPr txBox="1"/>
          <p:nvPr/>
        </p:nvSpPr>
        <p:spPr>
          <a:xfrm>
            <a:off x="533273" y="1484284"/>
            <a:ext cx="10709563" cy="4185761"/>
          </a:xfrm>
          <a:prstGeom prst="rect">
            <a:avLst/>
          </a:prstGeom>
          <a:noFill/>
        </p:spPr>
        <p:txBody>
          <a:bodyPr wrap="square" rtlCol="0">
            <a:spAutoFit/>
          </a:bodyPr>
          <a:lstStyle/>
          <a:p>
            <a:pPr marL="342900" indent="-342900">
              <a:spcAft>
                <a:spcPts val="1200"/>
              </a:spcAft>
              <a:buAutoNum type="arabicPeriod"/>
            </a:pPr>
            <a:r>
              <a:rPr lang="en-US" dirty="0"/>
              <a:t>2019 American Community Survey. </a:t>
            </a:r>
            <a:r>
              <a:rPr lang="en-US" dirty="0" err="1"/>
              <a:t>Census.gov</a:t>
            </a:r>
            <a:r>
              <a:rPr lang="en-US" dirty="0"/>
              <a:t>/</a:t>
            </a:r>
            <a:r>
              <a:rPr lang="en-US" dirty="0" err="1"/>
              <a:t>acs</a:t>
            </a:r>
            <a:endParaRPr lang="en-US" dirty="0"/>
          </a:p>
          <a:p>
            <a:pPr marL="342900" indent="-342900">
              <a:spcAft>
                <a:spcPts val="1200"/>
              </a:spcAft>
              <a:buFontTx/>
              <a:buAutoNum type="arabicPeriod"/>
            </a:pPr>
            <a:r>
              <a:rPr lang="en-US" dirty="0"/>
              <a:t>Allen Butler, R., et al. (2011). "The Frank </a:t>
            </a:r>
            <a:r>
              <a:rPr lang="en-US" dirty="0" err="1"/>
              <a:t>Stinchfield</a:t>
            </a:r>
            <a:r>
              <a:rPr lang="en-US" dirty="0"/>
              <a:t> Award: the impact of socioeconomic factors on outcome after THA: a prospective, randomized study." Clin </a:t>
            </a:r>
            <a:r>
              <a:rPr lang="en-US" dirty="0" err="1"/>
              <a:t>Orthop</a:t>
            </a:r>
            <a:r>
              <a:rPr lang="en-US" dirty="0"/>
              <a:t> </a:t>
            </a:r>
            <a:r>
              <a:rPr lang="en-US" dirty="0" err="1"/>
              <a:t>Relat</a:t>
            </a:r>
            <a:r>
              <a:rPr lang="en-US" dirty="0"/>
              <a:t> Res 469(2): 339-347.
Dy, C. J., et al. (2016). "Racial and Socioeconomic Disparities in Hip Fracture Care." J Bone Joint Surg Am 98(10): 858-865.</a:t>
            </a:r>
          </a:p>
          <a:p>
            <a:pPr marL="342900" indent="-342900">
              <a:spcAft>
                <a:spcPts val="1200"/>
              </a:spcAft>
              <a:buFontTx/>
              <a:buAutoNum type="arabicPeriod"/>
            </a:pPr>
            <a:r>
              <a:rPr lang="en-US" dirty="0"/>
              <a:t>Adeyemi, A. and G. </a:t>
            </a:r>
            <a:r>
              <a:rPr lang="en-US" dirty="0" err="1"/>
              <a:t>Delhougne</a:t>
            </a:r>
            <a:r>
              <a:rPr lang="en-US" dirty="0"/>
              <a:t> (2019). "Incidence and Economic Burden of Intertrochanteric Fracture: A Medicare Claims Database Analysis." JB JS Open Access 4(1): e0045.</a:t>
            </a:r>
          </a:p>
          <a:p>
            <a:pPr marL="342900" indent="-342900">
              <a:spcAft>
                <a:spcPts val="1200"/>
              </a:spcAft>
              <a:buFontTx/>
              <a:buAutoNum type="arabicPeriod"/>
            </a:pPr>
            <a:r>
              <a:rPr lang="en-US" dirty="0"/>
              <a:t>Malik AT, Bonsu JM, </a:t>
            </a:r>
            <a:r>
              <a:rPr lang="en-US" dirty="0" err="1"/>
              <a:t>Roser</a:t>
            </a:r>
            <a:r>
              <a:rPr lang="en-US" dirty="0"/>
              <a:t> M, Khan SN, </a:t>
            </a:r>
            <a:r>
              <a:rPr lang="en-US" dirty="0" err="1"/>
              <a:t>Phieffer</a:t>
            </a:r>
            <a:r>
              <a:rPr lang="en-US" dirty="0"/>
              <a:t> LS, Ly TV, Harrison RK, Quatman CE. (2020). “What Is the Quality of Surgical Care for Patients with Hip Fractures at Critical Access Hospitals?” Clin </a:t>
            </a:r>
            <a:r>
              <a:rPr lang="en-US" dirty="0" err="1"/>
              <a:t>Orthop</a:t>
            </a:r>
            <a:r>
              <a:rPr lang="en-US" dirty="0"/>
              <a:t> </a:t>
            </a:r>
            <a:r>
              <a:rPr lang="en-US" dirty="0" err="1"/>
              <a:t>Relat</a:t>
            </a:r>
            <a:r>
              <a:rPr lang="en-US" dirty="0"/>
              <a:t> Res. </a:t>
            </a:r>
            <a:r>
              <a:rPr lang="en-US" dirty="0" err="1"/>
              <a:t>Epub</a:t>
            </a:r>
            <a:r>
              <a:rPr lang="en-US" dirty="0"/>
              <a:t> ahead of print. PMID: 32833925.</a:t>
            </a:r>
            <a:endParaRPr lang="en-US" dirty="0">
              <a:highlight>
                <a:srgbClr val="FFFF00"/>
              </a:highlight>
            </a:endParaRPr>
          </a:p>
          <a:p>
            <a:pPr marL="342900" indent="-342900">
              <a:spcAft>
                <a:spcPts val="1200"/>
              </a:spcAft>
              <a:buFontTx/>
              <a:buAutoNum type="arabicPeriod"/>
            </a:pPr>
            <a:r>
              <a:rPr lang="en-US" dirty="0" err="1"/>
              <a:t>Mehaffey</a:t>
            </a:r>
            <a:r>
              <a:rPr lang="en-US" dirty="0"/>
              <a:t>, J. H., et al. (2020). "Socioeconomic "Distressed Communities Index" Improves Surgical Risk-adjustment." Ann Surg 271(3): 470-474.</a:t>
            </a:r>
            <a:endParaRPr lang="en-US" dirty="0">
              <a:highlight>
                <a:srgbClr val="FFFF00"/>
              </a:highlight>
            </a:endParaRPr>
          </a:p>
        </p:txBody>
      </p:sp>
      <p:sp>
        <p:nvSpPr>
          <p:cNvPr id="4" name="Object 1">
            <a:extLst>
              <a:ext uri="{FF2B5EF4-FFF2-40B4-BE49-F238E27FC236}">
                <a16:creationId xmlns:a16="http://schemas.microsoft.com/office/drawing/2014/main" id="{21168B69-0A05-DC40-AB5D-97B7CDFE49F1}"/>
              </a:ext>
            </a:extLst>
          </p:cNvPr>
          <p:cNvSpPr/>
          <p:nvPr/>
        </p:nvSpPr>
        <p:spPr>
          <a:xfrm>
            <a:off x="0" y="0"/>
            <a:ext cx="114271" cy="6856286"/>
          </a:xfrm>
          <a:prstGeom prst="rect">
            <a:avLst/>
          </a:prstGeom>
          <a:solidFill>
            <a:srgbClr val="BB0707"/>
          </a:solidFill>
        </p:spPr>
      </p:sp>
      <p:sp>
        <p:nvSpPr>
          <p:cNvPr id="6" name="Slide Number Placeholder 3">
            <a:extLst>
              <a:ext uri="{FF2B5EF4-FFF2-40B4-BE49-F238E27FC236}">
                <a16:creationId xmlns:a16="http://schemas.microsoft.com/office/drawing/2014/main" id="{719BA179-84F1-B942-9047-95E08C944273}"/>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Tree>
    <p:extLst>
      <p:ext uri="{BB962C8B-B14F-4D97-AF65-F5344CB8AC3E}">
        <p14:creationId xmlns:p14="http://schemas.microsoft.com/office/powerpoint/2010/main" val="821720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t="23506" b="23506"/>
          <a:stretch/>
        </p:blipFill>
        <p:spPr>
          <a:xfrm>
            <a:off x="95226" y="3428143"/>
            <a:ext cx="11998500" cy="3332917"/>
          </a:xfrm>
          <a:prstGeom prst="rect">
            <a:avLst/>
          </a:prstGeom>
        </p:spPr>
      </p:pic>
      <p:sp>
        <p:nvSpPr>
          <p:cNvPr id="3" name="Object 2"/>
          <p:cNvSpPr/>
          <p:nvPr/>
        </p:nvSpPr>
        <p:spPr>
          <a:xfrm>
            <a:off x="3623833" y="1281506"/>
            <a:ext cx="5560807" cy="564215"/>
          </a:xfrm>
          <a:prstGeom prst="rect">
            <a:avLst/>
          </a:prstGeom>
          <a:noFill/>
        </p:spPr>
        <p:txBody>
          <a:bodyPr wrap="square" lIns="0" tIns="0" rIns="0" bIns="0" rtlCol="0" anchor="t"/>
          <a:lstStyle/>
          <a:p>
            <a:pPr algn="ctr">
              <a:lnSpc>
                <a:spcPts val="5886"/>
              </a:lnSpc>
              <a:spcAft>
                <a:spcPts val="600"/>
              </a:spcAft>
              <a:buNone/>
            </a:pPr>
            <a:r>
              <a:rPr lang="en-US" sz="5600" b="1" dirty="0">
                <a:ea typeface="Source Sans Pro SemiBold" pitchFamily="34" charset="-122"/>
                <a:cs typeface="Source Sans Pro SemiBold" pitchFamily="34" charset="-120"/>
              </a:rPr>
              <a:t>Health Inequity</a:t>
            </a:r>
            <a:endParaRPr lang="en-US" b="1" dirty="0"/>
          </a:p>
        </p:txBody>
      </p:sp>
      <p:sp>
        <p:nvSpPr>
          <p:cNvPr id="4" name="Object 3"/>
          <p:cNvSpPr/>
          <p:nvPr/>
        </p:nvSpPr>
        <p:spPr>
          <a:xfrm>
            <a:off x="787079" y="2219350"/>
            <a:ext cx="10567686" cy="408103"/>
          </a:xfrm>
          <a:prstGeom prst="rect">
            <a:avLst/>
          </a:prstGeom>
          <a:noFill/>
        </p:spPr>
        <p:txBody>
          <a:bodyPr wrap="square" lIns="0" tIns="0" rIns="0" bIns="0" rtlCol="0" anchor="t"/>
          <a:lstStyle/>
          <a:p>
            <a:pPr algn="ctr">
              <a:lnSpc>
                <a:spcPts val="2337"/>
              </a:lnSpc>
              <a:spcAft>
                <a:spcPts val="600"/>
              </a:spcAft>
              <a:buNone/>
            </a:pPr>
            <a:r>
              <a:rPr lang="en-US" sz="2400" dirty="0">
                <a:ea typeface="Source Sans Pro" pitchFamily="34" charset="-122"/>
                <a:cs typeface="Source Sans Pro" pitchFamily="34" charset="-120"/>
              </a:rPr>
              <a:t>The disparity in health outcomes that is </a:t>
            </a:r>
            <a:r>
              <a:rPr lang="en-US" sz="2400" b="1" dirty="0">
                <a:solidFill>
                  <a:srgbClr val="C00000"/>
                </a:solidFill>
                <a:ea typeface="Source Sans Pro" pitchFamily="34" charset="-122"/>
                <a:cs typeface="Source Sans Pro" pitchFamily="34" charset="-120"/>
              </a:rPr>
              <a:t>systematic</a:t>
            </a:r>
            <a:r>
              <a:rPr lang="en-US" sz="2400" dirty="0">
                <a:ea typeface="Source Sans Pro" pitchFamily="34" charset="-122"/>
                <a:cs typeface="Source Sans Pro" pitchFamily="34" charset="-120"/>
              </a:rPr>
              <a:t>,</a:t>
            </a:r>
            <a:r>
              <a:rPr lang="en-US" sz="2400" dirty="0">
                <a:solidFill>
                  <a:srgbClr val="333333"/>
                </a:solidFill>
                <a:ea typeface="Source Sans Pro" pitchFamily="34" charset="-122"/>
                <a:cs typeface="Source Sans Pro" pitchFamily="34" charset="-120"/>
              </a:rPr>
              <a:t> </a:t>
            </a:r>
            <a:r>
              <a:rPr lang="en-US" sz="2400" b="1" dirty="0">
                <a:solidFill>
                  <a:srgbClr val="C00000"/>
                </a:solidFill>
                <a:ea typeface="Source Sans Pro" pitchFamily="34" charset="-122"/>
                <a:cs typeface="Source Sans Pro" pitchFamily="34" charset="-120"/>
              </a:rPr>
              <a:t>avoidable</a:t>
            </a:r>
            <a:r>
              <a:rPr lang="en-US" sz="2400" dirty="0">
                <a:ea typeface="Source Sans Pro" pitchFamily="34" charset="-122"/>
                <a:cs typeface="Source Sans Pro" pitchFamily="34" charset="-120"/>
              </a:rPr>
              <a:t>, and </a:t>
            </a:r>
            <a:r>
              <a:rPr lang="en-US" sz="2400" b="1" dirty="0">
                <a:solidFill>
                  <a:srgbClr val="C00000"/>
                </a:solidFill>
                <a:ea typeface="Source Sans Pro" pitchFamily="34" charset="-122"/>
                <a:cs typeface="Source Sans Pro" pitchFamily="34" charset="-120"/>
              </a:rPr>
              <a:t>unjust</a:t>
            </a:r>
            <a:r>
              <a:rPr lang="en-US" sz="2400" dirty="0">
                <a:ea typeface="Source Sans Pro" pitchFamily="34" charset="-122"/>
                <a:cs typeface="Source Sans Pro" pitchFamily="34" charset="-120"/>
              </a:rPr>
              <a:t>.</a:t>
            </a:r>
            <a:endParaRPr lang="en-US" sz="2400" dirty="0"/>
          </a:p>
        </p:txBody>
      </p:sp>
      <p:sp>
        <p:nvSpPr>
          <p:cNvPr id="5" name="Object 3">
            <a:extLst>
              <a:ext uri="{FF2B5EF4-FFF2-40B4-BE49-F238E27FC236}">
                <a16:creationId xmlns:a16="http://schemas.microsoft.com/office/drawing/2014/main" id="{6BCC9DCC-38B0-544C-B5F3-6808A7692469}"/>
              </a:ext>
            </a:extLst>
          </p:cNvPr>
          <p:cNvSpPr/>
          <p:nvPr/>
        </p:nvSpPr>
        <p:spPr>
          <a:xfrm>
            <a:off x="0" y="0"/>
            <a:ext cx="76181" cy="1263651"/>
          </a:xfrm>
          <a:prstGeom prst="rect">
            <a:avLst/>
          </a:prstGeom>
          <a:solidFill>
            <a:srgbClr val="BB0707"/>
          </a:solid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27063" r="27063"/>
          <a:stretch/>
        </p:blipFill>
        <p:spPr>
          <a:xfrm>
            <a:off x="0" y="0"/>
            <a:ext cx="4199475" cy="6865808"/>
          </a:xfrm>
          <a:prstGeom prst="rect">
            <a:avLst/>
          </a:prstGeom>
        </p:spPr>
      </p:pic>
      <p:sp>
        <p:nvSpPr>
          <p:cNvPr id="5" name="Object 4"/>
          <p:cNvSpPr/>
          <p:nvPr/>
        </p:nvSpPr>
        <p:spPr>
          <a:xfrm>
            <a:off x="5310763" y="2608146"/>
            <a:ext cx="2919159" cy="1099862"/>
          </a:xfrm>
          <a:prstGeom prst="rect">
            <a:avLst/>
          </a:prstGeom>
          <a:noFill/>
        </p:spPr>
        <p:txBody>
          <a:bodyPr wrap="square" lIns="0" tIns="0" rIns="0" bIns="0" rtlCol="0" anchor="t"/>
          <a:lstStyle/>
          <a:p>
            <a:pPr algn="l">
              <a:lnSpc>
                <a:spcPts val="11772"/>
              </a:lnSpc>
              <a:spcAft>
                <a:spcPts val="600"/>
              </a:spcAft>
              <a:buNone/>
            </a:pPr>
            <a:r>
              <a:rPr lang="en-US" sz="11300" kern="0" spc="-431" dirty="0">
                <a:solidFill>
                  <a:srgbClr val="333333"/>
                </a:solidFill>
                <a:latin typeface="Source Sans Pro SemiBold" pitchFamily="34" charset="0"/>
                <a:ea typeface="Source Sans Pro SemiBold" pitchFamily="34" charset="-122"/>
                <a:cs typeface="Source Sans Pro SemiBold" pitchFamily="34" charset="-120"/>
              </a:rPr>
              <a:t>10%</a:t>
            </a:r>
            <a:endParaRPr lang="en-US" dirty="0"/>
          </a:p>
        </p:txBody>
      </p:sp>
      <p:pic>
        <p:nvPicPr>
          <p:cNvPr id="7" name="Object 6" descr="preencoded.png"/>
          <p:cNvPicPr>
            <a:picLocks noChangeAspect="1"/>
          </p:cNvPicPr>
          <p:nvPr/>
        </p:nvPicPr>
        <p:blipFill>
          <a:blip r:embed="rId4"/>
          <a:stretch>
            <a:fillRect/>
          </a:stretch>
        </p:blipFill>
        <p:spPr>
          <a:xfrm>
            <a:off x="7125395" y="4340600"/>
            <a:ext cx="1923569" cy="19045"/>
          </a:xfrm>
          <a:prstGeom prst="rect">
            <a:avLst/>
          </a:prstGeom>
        </p:spPr>
      </p:pic>
      <p:grpSp>
        <p:nvGrpSpPr>
          <p:cNvPr id="12" name="Group 11">
            <a:extLst>
              <a:ext uri="{FF2B5EF4-FFF2-40B4-BE49-F238E27FC236}">
                <a16:creationId xmlns:a16="http://schemas.microsoft.com/office/drawing/2014/main" id="{88F3041D-CA8B-3040-B25B-7835228CA79B}"/>
              </a:ext>
            </a:extLst>
          </p:cNvPr>
          <p:cNvGrpSpPr/>
          <p:nvPr/>
        </p:nvGrpSpPr>
        <p:grpSpPr>
          <a:xfrm>
            <a:off x="5253941" y="2623931"/>
            <a:ext cx="5666475" cy="1728216"/>
            <a:chOff x="5253941" y="2623931"/>
            <a:chExt cx="5666475" cy="1728216"/>
          </a:xfrm>
        </p:grpSpPr>
        <p:pic>
          <p:nvPicPr>
            <p:cNvPr id="3" name="Object 2" descr="preencoded.png"/>
            <p:cNvPicPr>
              <a:picLocks noChangeAspect="1"/>
            </p:cNvPicPr>
            <p:nvPr/>
          </p:nvPicPr>
          <p:blipFill rotWithShape="1">
            <a:blip r:embed="rId5"/>
            <a:srcRect r="12492"/>
            <a:stretch/>
          </p:blipFill>
          <p:spPr>
            <a:xfrm>
              <a:off x="5253941" y="2625957"/>
              <a:ext cx="5666475" cy="1724165"/>
            </a:xfrm>
            <a:prstGeom prst="rect">
              <a:avLst/>
            </a:prstGeom>
          </p:spPr>
        </p:pic>
        <p:pic>
          <p:nvPicPr>
            <p:cNvPr id="4" name="Object 3" descr="preencoded.png"/>
            <p:cNvPicPr>
              <a:picLocks noChangeAspect="1"/>
            </p:cNvPicPr>
            <p:nvPr/>
          </p:nvPicPr>
          <p:blipFill rotWithShape="1">
            <a:blip r:embed="rId6"/>
            <a:srcRect r="46395"/>
            <a:stretch/>
          </p:blipFill>
          <p:spPr>
            <a:xfrm>
              <a:off x="5253941" y="2623931"/>
              <a:ext cx="3479272" cy="1728216"/>
            </a:xfrm>
            <a:prstGeom prst="rect">
              <a:avLst/>
            </a:prstGeom>
          </p:spPr>
        </p:pic>
      </p:grpSp>
      <p:sp>
        <p:nvSpPr>
          <p:cNvPr id="6" name="Object 5"/>
          <p:cNvSpPr/>
          <p:nvPr/>
        </p:nvSpPr>
        <p:spPr>
          <a:xfrm>
            <a:off x="5142214" y="3821237"/>
            <a:ext cx="6284928" cy="278537"/>
          </a:xfrm>
          <a:prstGeom prst="rect">
            <a:avLst/>
          </a:prstGeom>
          <a:noFill/>
        </p:spPr>
        <p:txBody>
          <a:bodyPr wrap="square" lIns="0" tIns="0" rIns="0" bIns="0" rtlCol="0" anchor="t"/>
          <a:lstStyle/>
          <a:p>
            <a:pPr algn="l">
              <a:lnSpc>
                <a:spcPts val="3272"/>
              </a:lnSpc>
              <a:spcAft>
                <a:spcPts val="600"/>
              </a:spcAft>
              <a:buNone/>
            </a:pPr>
            <a:r>
              <a:rPr lang="en-US" sz="2600" dirty="0">
                <a:ea typeface="Source Sans Pro" pitchFamily="34" charset="-122"/>
                <a:cs typeface="Source Sans Pro" pitchFamily="34" charset="-120"/>
              </a:rPr>
              <a:t>of Americans live below the poverty line</a:t>
            </a:r>
            <a:endParaRPr lang="en-US" dirty="0"/>
          </a:p>
        </p:txBody>
      </p:sp>
      <p:grpSp>
        <p:nvGrpSpPr>
          <p:cNvPr id="10" name="Group 9">
            <a:extLst>
              <a:ext uri="{FF2B5EF4-FFF2-40B4-BE49-F238E27FC236}">
                <a16:creationId xmlns:a16="http://schemas.microsoft.com/office/drawing/2014/main" id="{DBBEED57-F49B-FA4C-BAF3-DC955067F834}"/>
              </a:ext>
            </a:extLst>
          </p:cNvPr>
          <p:cNvGrpSpPr/>
          <p:nvPr/>
        </p:nvGrpSpPr>
        <p:grpSpPr>
          <a:xfrm>
            <a:off x="4868488" y="5335389"/>
            <a:ext cx="6832380" cy="899541"/>
            <a:chOff x="5221075" y="4917572"/>
            <a:chExt cx="6356862" cy="899541"/>
          </a:xfrm>
        </p:grpSpPr>
        <p:pic>
          <p:nvPicPr>
            <p:cNvPr id="8" name="Object 7" descr="preencoded.png"/>
            <p:cNvPicPr>
              <a:picLocks noChangeAspect="1"/>
            </p:cNvPicPr>
            <p:nvPr/>
          </p:nvPicPr>
          <p:blipFill>
            <a:blip r:embed="rId7"/>
            <a:stretch>
              <a:fillRect/>
            </a:stretch>
          </p:blipFill>
          <p:spPr>
            <a:xfrm>
              <a:off x="5449618" y="4917572"/>
              <a:ext cx="5899738" cy="899541"/>
            </a:xfrm>
            <a:prstGeom prst="rect">
              <a:avLst/>
            </a:prstGeom>
            <a:noFill/>
            <a:ln w="38100">
              <a:solidFill>
                <a:srgbClr val="C00000"/>
              </a:solidFill>
            </a:ln>
          </p:spPr>
          <p:style>
            <a:lnRef idx="0">
              <a:schemeClr val="accent2"/>
            </a:lnRef>
            <a:fillRef idx="3">
              <a:schemeClr val="accent2"/>
            </a:fillRef>
            <a:effectRef idx="3">
              <a:schemeClr val="accent2"/>
            </a:effectRef>
            <a:fontRef idx="minor">
              <a:schemeClr val="lt1"/>
            </a:fontRef>
          </p:style>
        </p:pic>
        <p:sp>
          <p:nvSpPr>
            <p:cNvPr id="9" name="Object 8"/>
            <p:cNvSpPr/>
            <p:nvPr/>
          </p:nvSpPr>
          <p:spPr>
            <a:xfrm>
              <a:off x="5221075" y="5067040"/>
              <a:ext cx="6356862" cy="439122"/>
            </a:xfrm>
            <a:prstGeom prst="rect">
              <a:avLst/>
            </a:prstGeom>
            <a:noFill/>
          </p:spPr>
          <p:txBody>
            <a:bodyPr wrap="square" lIns="0" tIns="0" rIns="0" bIns="0" rtlCol="0" anchor="t"/>
            <a:lstStyle/>
            <a:p>
              <a:pPr algn="ctr">
                <a:spcAft>
                  <a:spcPts val="600"/>
                </a:spcAft>
                <a:buNone/>
              </a:pPr>
              <a:r>
                <a:rPr lang="en-US" sz="2000" dirty="0">
                  <a:ea typeface="Source Sans Pro SemiBold" pitchFamily="34" charset="-122"/>
                  <a:cs typeface="Source Sans Pro SemiBold" pitchFamily="34" charset="-120"/>
                </a:rPr>
                <a:t>Outcomes following orthopedic interventions</a:t>
              </a:r>
              <a:br>
                <a:rPr lang="en-US" sz="2000" dirty="0">
                  <a:ea typeface="Source Sans Pro SemiBold" pitchFamily="34" charset="-122"/>
                  <a:cs typeface="Source Sans Pro SemiBold" pitchFamily="34" charset="-120"/>
                </a:rPr>
              </a:br>
              <a:r>
                <a:rPr lang="en-US" sz="2000" dirty="0">
                  <a:ea typeface="Source Sans Pro SemiBold" pitchFamily="34" charset="-122"/>
                  <a:cs typeface="Source Sans Pro SemiBold" pitchFamily="34" charset="-120"/>
                </a:rPr>
                <a:t>are closely tied to social determinants of health</a:t>
              </a:r>
              <a:endParaRPr lang="en-US" sz="2000" dirty="0"/>
            </a:p>
          </p:txBody>
        </p:sp>
      </p:grpSp>
      <p:sp>
        <p:nvSpPr>
          <p:cNvPr id="17" name="Object 3">
            <a:extLst>
              <a:ext uri="{FF2B5EF4-FFF2-40B4-BE49-F238E27FC236}">
                <a16:creationId xmlns:a16="http://schemas.microsoft.com/office/drawing/2014/main" id="{4D9F1A4B-0448-184C-B0A3-4C75FC4A168D}"/>
              </a:ext>
            </a:extLst>
          </p:cNvPr>
          <p:cNvSpPr/>
          <p:nvPr/>
        </p:nvSpPr>
        <p:spPr>
          <a:xfrm>
            <a:off x="0" y="0"/>
            <a:ext cx="76181" cy="1263651"/>
          </a:xfrm>
          <a:prstGeom prst="rect">
            <a:avLst/>
          </a:prstGeom>
          <a:solidFill>
            <a:srgbClr val="BB0707"/>
          </a:solidFill>
        </p:spPr>
      </p:sp>
      <p:sp>
        <p:nvSpPr>
          <p:cNvPr id="14" name="Object 5">
            <a:extLst>
              <a:ext uri="{FF2B5EF4-FFF2-40B4-BE49-F238E27FC236}">
                <a16:creationId xmlns:a16="http://schemas.microsoft.com/office/drawing/2014/main" id="{CE328CA0-7373-0749-A717-7A62F119CC25}"/>
              </a:ext>
            </a:extLst>
          </p:cNvPr>
          <p:cNvSpPr/>
          <p:nvPr/>
        </p:nvSpPr>
        <p:spPr>
          <a:xfrm>
            <a:off x="7110856" y="4321868"/>
            <a:ext cx="2238133" cy="461140"/>
          </a:xfrm>
          <a:prstGeom prst="rect">
            <a:avLst/>
          </a:prstGeom>
          <a:noFill/>
        </p:spPr>
        <p:txBody>
          <a:bodyPr wrap="square" lIns="0" tIns="0" rIns="0" bIns="0" rtlCol="0" anchor="t"/>
          <a:lstStyle/>
          <a:p>
            <a:pPr algn="l">
              <a:lnSpc>
                <a:spcPts val="3272"/>
              </a:lnSpc>
              <a:spcAft>
                <a:spcPts val="600"/>
              </a:spcAft>
              <a:buNone/>
            </a:pPr>
            <a:r>
              <a:rPr lang="en-US" sz="1600" dirty="0">
                <a:solidFill>
                  <a:schemeClr val="bg2"/>
                </a:solidFill>
                <a:ea typeface="Source Sans Pro" pitchFamily="34" charset="-122"/>
                <a:cs typeface="Source Sans Pro" pitchFamily="34" charset="-120"/>
              </a:rPr>
              <a:t>(&lt;$28,000/household)</a:t>
            </a:r>
            <a:endParaRPr lang="en-US" sz="1100"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t="36070" b="22260"/>
          <a:stretch/>
        </p:blipFill>
        <p:spPr>
          <a:xfrm>
            <a:off x="95226" y="95226"/>
            <a:ext cx="11998500" cy="3332917"/>
          </a:xfrm>
          <a:prstGeom prst="rect">
            <a:avLst/>
          </a:prstGeom>
        </p:spPr>
      </p:pic>
      <p:sp>
        <p:nvSpPr>
          <p:cNvPr id="3" name="Object 2"/>
          <p:cNvSpPr/>
          <p:nvPr/>
        </p:nvSpPr>
        <p:spPr>
          <a:xfrm>
            <a:off x="2167986" y="4704082"/>
            <a:ext cx="7852980" cy="564215"/>
          </a:xfrm>
          <a:prstGeom prst="rect">
            <a:avLst/>
          </a:prstGeom>
          <a:noFill/>
        </p:spPr>
        <p:txBody>
          <a:bodyPr wrap="square" lIns="0" tIns="0" rIns="0" bIns="0" rtlCol="0" anchor="t"/>
          <a:lstStyle/>
          <a:p>
            <a:pPr algn="ctr">
              <a:lnSpc>
                <a:spcPts val="5886"/>
              </a:lnSpc>
              <a:spcAft>
                <a:spcPts val="600"/>
              </a:spcAft>
              <a:buNone/>
            </a:pPr>
            <a:r>
              <a:rPr lang="en-US" sz="5600" b="1" dirty="0">
                <a:ea typeface="Source Sans Pro SemiBold" pitchFamily="34" charset="-122"/>
                <a:cs typeface="Source Sans Pro SemiBold" pitchFamily="34" charset="-120"/>
              </a:rPr>
              <a:t>What does this mean?</a:t>
            </a:r>
            <a:endParaRPr lang="en-US" b="1" dirty="0"/>
          </a:p>
        </p:txBody>
      </p:sp>
      <p:sp>
        <p:nvSpPr>
          <p:cNvPr id="4" name="Object 3">
            <a:extLst>
              <a:ext uri="{FF2B5EF4-FFF2-40B4-BE49-F238E27FC236}">
                <a16:creationId xmlns:a16="http://schemas.microsoft.com/office/drawing/2014/main" id="{4F27AA73-FA54-B64B-84D2-D347191161FD}"/>
              </a:ext>
            </a:extLst>
          </p:cNvPr>
          <p:cNvSpPr/>
          <p:nvPr/>
        </p:nvSpPr>
        <p:spPr>
          <a:xfrm>
            <a:off x="0" y="0"/>
            <a:ext cx="76181" cy="1263651"/>
          </a:xfrm>
          <a:prstGeom prst="rect">
            <a:avLst/>
          </a:prstGeom>
          <a:solidFill>
            <a:srgbClr val="BB0707"/>
          </a:solidFill>
        </p:spPr>
      </p:sp>
      <p:sp>
        <p:nvSpPr>
          <p:cNvPr id="5" name="Slide Number Placeholder 3">
            <a:extLst>
              <a:ext uri="{FF2B5EF4-FFF2-40B4-BE49-F238E27FC236}">
                <a16:creationId xmlns:a16="http://schemas.microsoft.com/office/drawing/2014/main" id="{1B471F54-D1D7-6A44-A76A-1DE3EA58BE3D}"/>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FFFFFF"/>
          </a:solidFill>
        </p:spPr>
      </p:sp>
      <p:sp>
        <p:nvSpPr>
          <p:cNvPr id="4" name="Object 3">
            <a:extLst>
              <a:ext uri="{FF2B5EF4-FFF2-40B4-BE49-F238E27FC236}">
                <a16:creationId xmlns:a16="http://schemas.microsoft.com/office/drawing/2014/main" id="{64BC9DA9-2E9A-694D-B5CF-7821FC5A4E6D}"/>
              </a:ext>
            </a:extLst>
          </p:cNvPr>
          <p:cNvSpPr/>
          <p:nvPr/>
        </p:nvSpPr>
        <p:spPr>
          <a:xfrm>
            <a:off x="0" y="0"/>
            <a:ext cx="76181" cy="1263651"/>
          </a:xfrm>
          <a:prstGeom prst="rect">
            <a:avLst/>
          </a:prstGeom>
          <a:solidFill>
            <a:srgbClr val="BB0707"/>
          </a:solidFill>
        </p:spPr>
      </p:sp>
      <p:sp>
        <p:nvSpPr>
          <p:cNvPr id="5" name="Slide Number Placeholder 3">
            <a:extLst>
              <a:ext uri="{FF2B5EF4-FFF2-40B4-BE49-F238E27FC236}">
                <a16:creationId xmlns:a16="http://schemas.microsoft.com/office/drawing/2014/main" id="{322BAEEA-C27C-6A4A-ACFE-A3B392D66B1C}"/>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8726AEAD-CA12-CD4D-8D4D-C3DD41AF4EFE}"/>
              </a:ext>
            </a:extLst>
          </p:cNvPr>
          <p:cNvPicPr>
            <a:picLocks noChangeAspect="1"/>
          </p:cNvPicPr>
          <p:nvPr/>
        </p:nvPicPr>
        <p:blipFill rotWithShape="1">
          <a:blip r:embed="rId3"/>
          <a:srcRect t="4026" b="14097"/>
          <a:stretch/>
        </p:blipFill>
        <p:spPr>
          <a:xfrm>
            <a:off x="2026311" y="26143"/>
            <a:ext cx="8179110" cy="683185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64BC9DA9-2E9A-694D-B5CF-7821FC5A4E6D}"/>
              </a:ext>
            </a:extLst>
          </p:cNvPr>
          <p:cNvSpPr/>
          <p:nvPr/>
        </p:nvSpPr>
        <p:spPr>
          <a:xfrm>
            <a:off x="0" y="0"/>
            <a:ext cx="76181" cy="1263651"/>
          </a:xfrm>
          <a:prstGeom prst="rect">
            <a:avLst/>
          </a:prstGeom>
          <a:solidFill>
            <a:srgbClr val="BB0707"/>
          </a:solidFill>
        </p:spPr>
      </p:sp>
      <p:sp>
        <p:nvSpPr>
          <p:cNvPr id="5" name="Slide Number Placeholder 3">
            <a:extLst>
              <a:ext uri="{FF2B5EF4-FFF2-40B4-BE49-F238E27FC236}">
                <a16:creationId xmlns:a16="http://schemas.microsoft.com/office/drawing/2014/main" id="{322BAEEA-C27C-6A4A-ACFE-A3B392D66B1C}"/>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B9C7C8A7-B0AA-3440-B544-EB624E8464A2}"/>
              </a:ext>
            </a:extLst>
          </p:cNvPr>
          <p:cNvGrpSpPr/>
          <p:nvPr/>
        </p:nvGrpSpPr>
        <p:grpSpPr>
          <a:xfrm>
            <a:off x="5917624" y="3272038"/>
            <a:ext cx="6127546" cy="3454400"/>
            <a:chOff x="5917624" y="3272038"/>
            <a:chExt cx="6127546" cy="3454400"/>
          </a:xfrm>
        </p:grpSpPr>
        <p:pic>
          <p:nvPicPr>
            <p:cNvPr id="9" name="Picture 8" descr="Chart, waterfall chart&#10;&#10;Description automatically generated">
              <a:extLst>
                <a:ext uri="{FF2B5EF4-FFF2-40B4-BE49-F238E27FC236}">
                  <a16:creationId xmlns:a16="http://schemas.microsoft.com/office/drawing/2014/main" id="{AE405938-0D69-E142-A22E-59C447E16741}"/>
                </a:ext>
              </a:extLst>
            </p:cNvPr>
            <p:cNvPicPr>
              <a:picLocks noChangeAspect="1"/>
            </p:cNvPicPr>
            <p:nvPr/>
          </p:nvPicPr>
          <p:blipFill rotWithShape="1">
            <a:blip r:embed="rId3"/>
            <a:srcRect r="10152"/>
            <a:stretch/>
          </p:blipFill>
          <p:spPr>
            <a:xfrm>
              <a:off x="5917624" y="3272038"/>
              <a:ext cx="6127546" cy="3454400"/>
            </a:xfrm>
            <a:prstGeom prst="rect">
              <a:avLst/>
            </a:prstGeom>
          </p:spPr>
        </p:pic>
        <p:sp>
          <p:nvSpPr>
            <p:cNvPr id="10" name="Left Arrow 9">
              <a:extLst>
                <a:ext uri="{FF2B5EF4-FFF2-40B4-BE49-F238E27FC236}">
                  <a16:creationId xmlns:a16="http://schemas.microsoft.com/office/drawing/2014/main" id="{87CCC522-4F92-0E4F-BB93-9EFCBC6C871D}"/>
                </a:ext>
              </a:extLst>
            </p:cNvPr>
            <p:cNvSpPr/>
            <p:nvPr/>
          </p:nvSpPr>
          <p:spPr>
            <a:xfrm rot="10800000">
              <a:off x="8981397" y="6455505"/>
              <a:ext cx="643467" cy="270933"/>
            </a:xfrm>
            <a:prstGeom prst="lef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174EB6DF-8A43-B442-93AB-4608C35FEC4E}"/>
                </a:ext>
              </a:extLst>
            </p:cNvPr>
            <p:cNvSpPr/>
            <p:nvPr/>
          </p:nvSpPr>
          <p:spPr>
            <a:xfrm>
              <a:off x="8907890" y="3687146"/>
              <a:ext cx="643467" cy="270933"/>
            </a:xfrm>
            <a:prstGeom prst="lef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10;&#10;Description automatically generated">
            <a:extLst>
              <a:ext uri="{FF2B5EF4-FFF2-40B4-BE49-F238E27FC236}">
                <a16:creationId xmlns:a16="http://schemas.microsoft.com/office/drawing/2014/main" id="{4CF5B88F-E4D7-B849-AADF-AA3A5E929ED9}"/>
              </a:ext>
            </a:extLst>
          </p:cNvPr>
          <p:cNvPicPr>
            <a:picLocks noChangeAspect="1"/>
          </p:cNvPicPr>
          <p:nvPr/>
        </p:nvPicPr>
        <p:blipFill>
          <a:blip r:embed="rId4"/>
          <a:stretch>
            <a:fillRect/>
          </a:stretch>
        </p:blipFill>
        <p:spPr>
          <a:xfrm>
            <a:off x="9669610" y="6337549"/>
            <a:ext cx="2541461" cy="465338"/>
          </a:xfrm>
          <a:prstGeom prst="rect">
            <a:avLst/>
          </a:prstGeom>
        </p:spPr>
      </p:pic>
      <p:grpSp>
        <p:nvGrpSpPr>
          <p:cNvPr id="14" name="Group 13">
            <a:extLst>
              <a:ext uri="{FF2B5EF4-FFF2-40B4-BE49-F238E27FC236}">
                <a16:creationId xmlns:a16="http://schemas.microsoft.com/office/drawing/2014/main" id="{452B8C8D-E769-CA46-931A-FCE893CB4ED6}"/>
              </a:ext>
            </a:extLst>
          </p:cNvPr>
          <p:cNvGrpSpPr/>
          <p:nvPr/>
        </p:nvGrpSpPr>
        <p:grpSpPr>
          <a:xfrm>
            <a:off x="146830" y="494575"/>
            <a:ext cx="7554181" cy="5762847"/>
            <a:chOff x="146830" y="494575"/>
            <a:chExt cx="7554181" cy="5762847"/>
          </a:xfrm>
        </p:grpSpPr>
        <p:pic>
          <p:nvPicPr>
            <p:cNvPr id="8" name="Picture 7">
              <a:extLst>
                <a:ext uri="{FF2B5EF4-FFF2-40B4-BE49-F238E27FC236}">
                  <a16:creationId xmlns:a16="http://schemas.microsoft.com/office/drawing/2014/main" id="{F8820854-278B-7046-9666-68DD81FD8876}"/>
                </a:ext>
              </a:extLst>
            </p:cNvPr>
            <p:cNvPicPr>
              <a:picLocks noChangeAspect="1"/>
            </p:cNvPicPr>
            <p:nvPr/>
          </p:nvPicPr>
          <p:blipFill rotWithShape="1">
            <a:blip r:embed="rId5"/>
            <a:srcRect l="7640" t="4026" b="26909"/>
            <a:stretch/>
          </p:blipFill>
          <p:spPr>
            <a:xfrm>
              <a:off x="146830" y="494575"/>
              <a:ext cx="7554181" cy="5762847"/>
            </a:xfrm>
            <a:prstGeom prst="rect">
              <a:avLst/>
            </a:prstGeom>
          </p:spPr>
        </p:pic>
        <p:sp>
          <p:nvSpPr>
            <p:cNvPr id="7" name="Freeform 6">
              <a:extLst>
                <a:ext uri="{FF2B5EF4-FFF2-40B4-BE49-F238E27FC236}">
                  <a16:creationId xmlns:a16="http://schemas.microsoft.com/office/drawing/2014/main" id="{7E043985-BCDF-AB49-B0EB-412741E4CE81}"/>
                </a:ext>
              </a:extLst>
            </p:cNvPr>
            <p:cNvSpPr/>
            <p:nvPr/>
          </p:nvSpPr>
          <p:spPr>
            <a:xfrm>
              <a:off x="4943475" y="3871913"/>
              <a:ext cx="450056" cy="478631"/>
            </a:xfrm>
            <a:custGeom>
              <a:avLst/>
              <a:gdLst>
                <a:gd name="connsiteX0" fmla="*/ 42863 w 450056"/>
                <a:gd name="connsiteY0" fmla="*/ 57150 h 478631"/>
                <a:gd name="connsiteX1" fmla="*/ 42863 w 450056"/>
                <a:gd name="connsiteY1" fmla="*/ 57150 h 478631"/>
                <a:gd name="connsiteX2" fmla="*/ 107156 w 450056"/>
                <a:gd name="connsiteY2" fmla="*/ 64293 h 478631"/>
                <a:gd name="connsiteX3" fmla="*/ 214313 w 450056"/>
                <a:gd name="connsiteY3" fmla="*/ 71437 h 478631"/>
                <a:gd name="connsiteX4" fmla="*/ 257175 w 450056"/>
                <a:gd name="connsiteY4" fmla="*/ 85725 h 478631"/>
                <a:gd name="connsiteX5" fmla="*/ 321469 w 450056"/>
                <a:gd name="connsiteY5" fmla="*/ 57150 h 478631"/>
                <a:gd name="connsiteX6" fmla="*/ 357188 w 450056"/>
                <a:gd name="connsiteY6" fmla="*/ 28575 h 478631"/>
                <a:gd name="connsiteX7" fmla="*/ 400050 w 450056"/>
                <a:gd name="connsiteY7" fmla="*/ 0 h 478631"/>
                <a:gd name="connsiteX8" fmla="*/ 435769 w 450056"/>
                <a:gd name="connsiteY8" fmla="*/ 107156 h 478631"/>
                <a:gd name="connsiteX9" fmla="*/ 442913 w 450056"/>
                <a:gd name="connsiteY9" fmla="*/ 128587 h 478631"/>
                <a:gd name="connsiteX10" fmla="*/ 450056 w 450056"/>
                <a:gd name="connsiteY10" fmla="*/ 150018 h 478631"/>
                <a:gd name="connsiteX11" fmla="*/ 435769 w 450056"/>
                <a:gd name="connsiteY11" fmla="*/ 292893 h 478631"/>
                <a:gd name="connsiteX12" fmla="*/ 428625 w 450056"/>
                <a:gd name="connsiteY12" fmla="*/ 314325 h 478631"/>
                <a:gd name="connsiteX13" fmla="*/ 385763 w 450056"/>
                <a:gd name="connsiteY13" fmla="*/ 342900 h 478631"/>
                <a:gd name="connsiteX14" fmla="*/ 371475 w 450056"/>
                <a:gd name="connsiteY14" fmla="*/ 364331 h 478631"/>
                <a:gd name="connsiteX15" fmla="*/ 350044 w 450056"/>
                <a:gd name="connsiteY15" fmla="*/ 378618 h 478631"/>
                <a:gd name="connsiteX16" fmla="*/ 335756 w 450056"/>
                <a:gd name="connsiteY16" fmla="*/ 421481 h 478631"/>
                <a:gd name="connsiteX17" fmla="*/ 328613 w 450056"/>
                <a:gd name="connsiteY17" fmla="*/ 442912 h 478631"/>
                <a:gd name="connsiteX18" fmla="*/ 321469 w 450056"/>
                <a:gd name="connsiteY18" fmla="*/ 471487 h 478631"/>
                <a:gd name="connsiteX19" fmla="*/ 300038 w 450056"/>
                <a:gd name="connsiteY19" fmla="*/ 478631 h 478631"/>
                <a:gd name="connsiteX20" fmla="*/ 235744 w 450056"/>
                <a:gd name="connsiteY20" fmla="*/ 450056 h 478631"/>
                <a:gd name="connsiteX21" fmla="*/ 214313 w 450056"/>
                <a:gd name="connsiteY21" fmla="*/ 464343 h 478631"/>
                <a:gd name="connsiteX22" fmla="*/ 171450 w 450056"/>
                <a:gd name="connsiteY22" fmla="*/ 450056 h 478631"/>
                <a:gd name="connsiteX23" fmla="*/ 128588 w 450056"/>
                <a:gd name="connsiteY23" fmla="*/ 442912 h 478631"/>
                <a:gd name="connsiteX24" fmla="*/ 114300 w 450056"/>
                <a:gd name="connsiteY24" fmla="*/ 421481 h 478631"/>
                <a:gd name="connsiteX25" fmla="*/ 71438 w 450056"/>
                <a:gd name="connsiteY25" fmla="*/ 407193 h 478631"/>
                <a:gd name="connsiteX26" fmla="*/ 42863 w 450056"/>
                <a:gd name="connsiteY26" fmla="*/ 328612 h 478631"/>
                <a:gd name="connsiteX27" fmla="*/ 35719 w 450056"/>
                <a:gd name="connsiteY27" fmla="*/ 300037 h 478631"/>
                <a:gd name="connsiteX28" fmla="*/ 21431 w 450056"/>
                <a:gd name="connsiteY28" fmla="*/ 228600 h 478631"/>
                <a:gd name="connsiteX29" fmla="*/ 14288 w 450056"/>
                <a:gd name="connsiteY29" fmla="*/ 200025 h 478631"/>
                <a:gd name="connsiteX30" fmla="*/ 0 w 450056"/>
                <a:gd name="connsiteY30" fmla="*/ 128587 h 478631"/>
                <a:gd name="connsiteX31" fmla="*/ 7144 w 450056"/>
                <a:gd name="connsiteY31" fmla="*/ 85725 h 478631"/>
                <a:gd name="connsiteX32" fmla="*/ 42863 w 450056"/>
                <a:gd name="connsiteY32" fmla="*/ 57150 h 47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0056" h="478631">
                  <a:moveTo>
                    <a:pt x="42863" y="57150"/>
                  </a:moveTo>
                  <a:lnTo>
                    <a:pt x="42863" y="57150"/>
                  </a:lnTo>
                  <a:cubicBezTo>
                    <a:pt x="64294" y="59531"/>
                    <a:pt x="85668" y="62502"/>
                    <a:pt x="107156" y="64293"/>
                  </a:cubicBezTo>
                  <a:cubicBezTo>
                    <a:pt x="142831" y="67266"/>
                    <a:pt x="178875" y="66374"/>
                    <a:pt x="214313" y="71437"/>
                  </a:cubicBezTo>
                  <a:cubicBezTo>
                    <a:pt x="229222" y="73567"/>
                    <a:pt x="257175" y="85725"/>
                    <a:pt x="257175" y="85725"/>
                  </a:cubicBezTo>
                  <a:cubicBezTo>
                    <a:pt x="308183" y="68722"/>
                    <a:pt x="287507" y="79791"/>
                    <a:pt x="321469" y="57150"/>
                  </a:cubicBezTo>
                  <a:cubicBezTo>
                    <a:pt x="347868" y="17549"/>
                    <a:pt x="320651" y="48873"/>
                    <a:pt x="357188" y="28575"/>
                  </a:cubicBezTo>
                  <a:cubicBezTo>
                    <a:pt x="372199" y="20236"/>
                    <a:pt x="400050" y="0"/>
                    <a:pt x="400050" y="0"/>
                  </a:cubicBezTo>
                  <a:lnTo>
                    <a:pt x="435769" y="107156"/>
                  </a:lnTo>
                  <a:lnTo>
                    <a:pt x="442913" y="128587"/>
                  </a:lnTo>
                  <a:lnTo>
                    <a:pt x="450056" y="150018"/>
                  </a:lnTo>
                  <a:cubicBezTo>
                    <a:pt x="444851" y="233307"/>
                    <a:pt x="451516" y="237780"/>
                    <a:pt x="435769" y="292893"/>
                  </a:cubicBezTo>
                  <a:cubicBezTo>
                    <a:pt x="433700" y="300134"/>
                    <a:pt x="433950" y="309000"/>
                    <a:pt x="428625" y="314325"/>
                  </a:cubicBezTo>
                  <a:cubicBezTo>
                    <a:pt x="416483" y="326467"/>
                    <a:pt x="385763" y="342900"/>
                    <a:pt x="385763" y="342900"/>
                  </a:cubicBezTo>
                  <a:cubicBezTo>
                    <a:pt x="381000" y="350044"/>
                    <a:pt x="377546" y="358260"/>
                    <a:pt x="371475" y="364331"/>
                  </a:cubicBezTo>
                  <a:cubicBezTo>
                    <a:pt x="365404" y="370402"/>
                    <a:pt x="354594" y="371337"/>
                    <a:pt x="350044" y="378618"/>
                  </a:cubicBezTo>
                  <a:cubicBezTo>
                    <a:pt x="342062" y="391389"/>
                    <a:pt x="340518" y="407193"/>
                    <a:pt x="335756" y="421481"/>
                  </a:cubicBezTo>
                  <a:cubicBezTo>
                    <a:pt x="333375" y="428625"/>
                    <a:pt x="330439" y="435607"/>
                    <a:pt x="328613" y="442912"/>
                  </a:cubicBezTo>
                  <a:cubicBezTo>
                    <a:pt x="326232" y="452437"/>
                    <a:pt x="327602" y="463820"/>
                    <a:pt x="321469" y="471487"/>
                  </a:cubicBezTo>
                  <a:cubicBezTo>
                    <a:pt x="316765" y="477367"/>
                    <a:pt x="307182" y="476250"/>
                    <a:pt x="300038" y="478631"/>
                  </a:cubicBezTo>
                  <a:cubicBezTo>
                    <a:pt x="249030" y="461628"/>
                    <a:pt x="269706" y="472697"/>
                    <a:pt x="235744" y="450056"/>
                  </a:cubicBezTo>
                  <a:cubicBezTo>
                    <a:pt x="228600" y="454818"/>
                    <a:pt x="222899" y="464343"/>
                    <a:pt x="214313" y="464343"/>
                  </a:cubicBezTo>
                  <a:cubicBezTo>
                    <a:pt x="199253" y="464343"/>
                    <a:pt x="186306" y="452532"/>
                    <a:pt x="171450" y="450056"/>
                  </a:cubicBezTo>
                  <a:lnTo>
                    <a:pt x="128588" y="442912"/>
                  </a:lnTo>
                  <a:cubicBezTo>
                    <a:pt x="123825" y="435768"/>
                    <a:pt x="121581" y="426031"/>
                    <a:pt x="114300" y="421481"/>
                  </a:cubicBezTo>
                  <a:cubicBezTo>
                    <a:pt x="101529" y="413499"/>
                    <a:pt x="71438" y="407193"/>
                    <a:pt x="71438" y="407193"/>
                  </a:cubicBezTo>
                  <a:cubicBezTo>
                    <a:pt x="46257" y="369423"/>
                    <a:pt x="59233" y="394092"/>
                    <a:pt x="42863" y="328612"/>
                  </a:cubicBezTo>
                  <a:cubicBezTo>
                    <a:pt x="40482" y="319087"/>
                    <a:pt x="37645" y="309664"/>
                    <a:pt x="35719" y="300037"/>
                  </a:cubicBezTo>
                  <a:cubicBezTo>
                    <a:pt x="30956" y="276225"/>
                    <a:pt x="27320" y="252159"/>
                    <a:pt x="21431" y="228600"/>
                  </a:cubicBezTo>
                  <a:cubicBezTo>
                    <a:pt x="19050" y="219075"/>
                    <a:pt x="16213" y="209652"/>
                    <a:pt x="14288" y="200025"/>
                  </a:cubicBezTo>
                  <a:cubicBezTo>
                    <a:pt x="-3222" y="112471"/>
                    <a:pt x="16590" y="194943"/>
                    <a:pt x="0" y="128587"/>
                  </a:cubicBezTo>
                  <a:cubicBezTo>
                    <a:pt x="2381" y="114300"/>
                    <a:pt x="-2394" y="96626"/>
                    <a:pt x="7144" y="85725"/>
                  </a:cubicBezTo>
                  <a:cubicBezTo>
                    <a:pt x="20964" y="69931"/>
                    <a:pt x="36910" y="61912"/>
                    <a:pt x="42863" y="5715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8545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5" name="Object 4"/>
          <p:cNvSpPr/>
          <p:nvPr/>
        </p:nvSpPr>
        <p:spPr>
          <a:xfrm>
            <a:off x="0" y="0"/>
            <a:ext cx="76181" cy="1263651"/>
          </a:xfrm>
          <a:prstGeom prst="rect">
            <a:avLst/>
          </a:prstGeom>
          <a:solidFill>
            <a:srgbClr val="BB0707"/>
          </a:solidFill>
        </p:spPr>
      </p:sp>
      <p:pic>
        <p:nvPicPr>
          <p:cNvPr id="7" name="Object 6" descr="preencoded.png"/>
          <p:cNvPicPr>
            <a:picLocks noChangeAspect="1"/>
          </p:cNvPicPr>
          <p:nvPr/>
        </p:nvPicPr>
        <p:blipFill>
          <a:blip r:embed="rId3"/>
          <a:srcRect l="-1041" t="-1041" r="-1041" b="-1041"/>
          <a:stretch/>
        </p:blipFill>
        <p:spPr>
          <a:xfrm>
            <a:off x="380905" y="187170"/>
            <a:ext cx="7104776" cy="2152962"/>
          </a:xfrm>
          <a:prstGeom prst="rect">
            <a:avLst/>
          </a:prstGeom>
        </p:spPr>
      </p:pic>
      <p:grpSp>
        <p:nvGrpSpPr>
          <p:cNvPr id="19" name="Group 18">
            <a:extLst>
              <a:ext uri="{FF2B5EF4-FFF2-40B4-BE49-F238E27FC236}">
                <a16:creationId xmlns:a16="http://schemas.microsoft.com/office/drawing/2014/main" id="{C2A86FD2-D3CC-7847-9781-521C19357D30}"/>
              </a:ext>
            </a:extLst>
          </p:cNvPr>
          <p:cNvGrpSpPr/>
          <p:nvPr/>
        </p:nvGrpSpPr>
        <p:grpSpPr>
          <a:xfrm>
            <a:off x="179392" y="5033980"/>
            <a:ext cx="11830166" cy="1382348"/>
            <a:chOff x="179393" y="4342806"/>
            <a:chExt cx="11830166" cy="1382348"/>
          </a:xfrm>
        </p:grpSpPr>
        <p:grpSp>
          <p:nvGrpSpPr>
            <p:cNvPr id="13" name="Group 12">
              <a:extLst>
                <a:ext uri="{FF2B5EF4-FFF2-40B4-BE49-F238E27FC236}">
                  <a16:creationId xmlns:a16="http://schemas.microsoft.com/office/drawing/2014/main" id="{2250E163-4B8D-AC4C-8BD7-F4830B4BF8B9}"/>
                </a:ext>
              </a:extLst>
            </p:cNvPr>
            <p:cNvGrpSpPr/>
            <p:nvPr/>
          </p:nvGrpSpPr>
          <p:grpSpPr>
            <a:xfrm>
              <a:off x="179393" y="4481019"/>
              <a:ext cx="11784422" cy="1157860"/>
              <a:chOff x="4329296" y="2450350"/>
              <a:chExt cx="7927106" cy="1157860"/>
            </a:xfrm>
          </p:grpSpPr>
          <p:sp>
            <p:nvSpPr>
              <p:cNvPr id="14" name="Object 5">
                <a:extLst>
                  <a:ext uri="{FF2B5EF4-FFF2-40B4-BE49-F238E27FC236}">
                    <a16:creationId xmlns:a16="http://schemas.microsoft.com/office/drawing/2014/main" id="{2353258C-7420-3647-8A33-903570138FAC}"/>
                  </a:ext>
                </a:extLst>
              </p:cNvPr>
              <p:cNvSpPr/>
              <p:nvPr/>
            </p:nvSpPr>
            <p:spPr>
              <a:xfrm>
                <a:off x="4329296" y="2450350"/>
                <a:ext cx="7927106" cy="768213"/>
              </a:xfrm>
              <a:prstGeom prst="rect">
                <a:avLst/>
              </a:prstGeom>
              <a:noFill/>
            </p:spPr>
            <p:txBody>
              <a:bodyPr wrap="square" lIns="0" tIns="0" rIns="0" bIns="0" rtlCol="0" anchor="t"/>
              <a:lstStyle/>
              <a:p>
                <a:pPr algn="ctr">
                  <a:spcAft>
                    <a:spcPts val="600"/>
                  </a:spcAft>
                  <a:buNone/>
                </a:pPr>
                <a:r>
                  <a:rPr lang="en-US" sz="2600" b="1" dirty="0">
                    <a:latin typeface="+mj-lt"/>
                    <a:ea typeface="Source Sans Pro SemiBold" pitchFamily="34" charset="-122"/>
                    <a:cs typeface="Source Sans Pro SemiBold" pitchFamily="34" charset="-120"/>
                  </a:rPr>
                  <a:t>CAH patients had a </a:t>
                </a:r>
                <a:r>
                  <a:rPr lang="en-US" sz="2600" b="1" u="sng" dirty="0">
                    <a:solidFill>
                      <a:srgbClr val="C00000"/>
                    </a:solidFill>
                    <a:latin typeface="+mj-lt"/>
                    <a:ea typeface="Source Sans Pro SemiBold" pitchFamily="34" charset="-122"/>
                    <a:cs typeface="Source Sans Pro SemiBold" pitchFamily="34" charset="-120"/>
                  </a:rPr>
                  <a:t>lower</a:t>
                </a:r>
                <a:r>
                  <a:rPr lang="en-US" sz="2600" b="1" dirty="0">
                    <a:latin typeface="+mj-lt"/>
                    <a:ea typeface="Source Sans Pro SemiBold" pitchFamily="34" charset="-122"/>
                    <a:cs typeface="Source Sans Pro SemiBold" pitchFamily="34" charset="-120"/>
                  </a:rPr>
                  <a:t> 90-day </a:t>
                </a:r>
                <a:r>
                  <a:rPr lang="en-US" sz="2600" b="1" dirty="0">
                    <a:solidFill>
                      <a:srgbClr val="C00000"/>
                    </a:solidFill>
                    <a:latin typeface="+mj-lt"/>
                    <a:ea typeface="Source Sans Pro SemiBold" pitchFamily="34" charset="-122"/>
                    <a:cs typeface="Source Sans Pro SemiBold" pitchFamily="34" charset="-120"/>
                  </a:rPr>
                  <a:t>readmission and mortality rate </a:t>
                </a:r>
                <a:r>
                  <a:rPr lang="en-US" sz="2600" b="1" dirty="0">
                    <a:latin typeface="+mj-lt"/>
                    <a:ea typeface="Source Sans Pro SemiBold" pitchFamily="34" charset="-122"/>
                    <a:cs typeface="Source Sans Pro SemiBold" pitchFamily="34" charset="-120"/>
                  </a:rPr>
                  <a:t>than patients at non-CAHs</a:t>
                </a:r>
                <a:endParaRPr lang="en-US" b="1" dirty="0">
                  <a:latin typeface="+mj-lt"/>
                </a:endParaRPr>
              </a:p>
            </p:txBody>
          </p:sp>
          <p:sp>
            <p:nvSpPr>
              <p:cNvPr id="15" name="Object 6">
                <a:extLst>
                  <a:ext uri="{FF2B5EF4-FFF2-40B4-BE49-F238E27FC236}">
                    <a16:creationId xmlns:a16="http://schemas.microsoft.com/office/drawing/2014/main" id="{E89C4777-9C1A-A842-9BB7-ECE9BBE360CD}"/>
                  </a:ext>
                </a:extLst>
              </p:cNvPr>
              <p:cNvSpPr/>
              <p:nvPr/>
            </p:nvSpPr>
            <p:spPr>
              <a:xfrm>
                <a:off x="4487788" y="3346402"/>
                <a:ext cx="7408597" cy="261808"/>
              </a:xfrm>
              <a:prstGeom prst="rect">
                <a:avLst/>
              </a:prstGeom>
              <a:noFill/>
            </p:spPr>
            <p:txBody>
              <a:bodyPr wrap="square" lIns="0" tIns="0" rIns="0" bIns="0" rtlCol="0" anchor="t"/>
              <a:lstStyle/>
              <a:p>
                <a:pPr algn="ctr">
                  <a:lnSpc>
                    <a:spcPts val="2244"/>
                  </a:lnSpc>
                  <a:spcAft>
                    <a:spcPts val="600"/>
                  </a:spcAft>
                  <a:buNone/>
                </a:pPr>
                <a:r>
                  <a:rPr lang="en-US" sz="1800" i="1" dirty="0">
                    <a:solidFill>
                      <a:srgbClr val="000000">
                        <a:alpha val="60000"/>
                      </a:srgbClr>
                    </a:solidFill>
                    <a:ea typeface="Source Sans Pro" pitchFamily="34" charset="-122"/>
                    <a:cs typeface="Source Sans Pro" pitchFamily="34" charset="-120"/>
                  </a:rPr>
                  <a:t>90-day readmission rate (0.67, p&lt; 0.001), 90-day mortality rate (0.89, p&lt;0.001)</a:t>
                </a:r>
                <a:endParaRPr lang="en-US" i="1" dirty="0"/>
              </a:p>
            </p:txBody>
          </p:sp>
        </p:grpSp>
        <p:sp>
          <p:nvSpPr>
            <p:cNvPr id="17" name="Object 1">
              <a:extLst>
                <a:ext uri="{FF2B5EF4-FFF2-40B4-BE49-F238E27FC236}">
                  <a16:creationId xmlns:a16="http://schemas.microsoft.com/office/drawing/2014/main" id="{173F5D7F-7209-2748-9CE5-B77515937522}"/>
                </a:ext>
              </a:extLst>
            </p:cNvPr>
            <p:cNvSpPr/>
            <p:nvPr/>
          </p:nvSpPr>
          <p:spPr>
            <a:xfrm>
              <a:off x="179393" y="4342806"/>
              <a:ext cx="11830166" cy="1382348"/>
            </a:xfrm>
            <a:prstGeom prst="rect">
              <a:avLst/>
            </a:prstGeom>
            <a:noFill/>
            <a:ln w="38100">
              <a:solidFill>
                <a:srgbClr val="C00000"/>
              </a:solidFill>
            </a:ln>
          </p:spPr>
          <p:style>
            <a:lnRef idx="0">
              <a:schemeClr val="accent2"/>
            </a:lnRef>
            <a:fillRef idx="3">
              <a:schemeClr val="accent2"/>
            </a:fillRef>
            <a:effectRef idx="3">
              <a:schemeClr val="accent2"/>
            </a:effectRef>
            <a:fontRef idx="minor">
              <a:schemeClr val="lt1"/>
            </a:fontRef>
          </p:style>
        </p:sp>
      </p:grpSp>
      <p:grpSp>
        <p:nvGrpSpPr>
          <p:cNvPr id="22" name="Group 21">
            <a:extLst>
              <a:ext uri="{FF2B5EF4-FFF2-40B4-BE49-F238E27FC236}">
                <a16:creationId xmlns:a16="http://schemas.microsoft.com/office/drawing/2014/main" id="{A74A5823-9BDF-C044-BBB0-6391C4402E8B}"/>
              </a:ext>
            </a:extLst>
          </p:cNvPr>
          <p:cNvGrpSpPr/>
          <p:nvPr/>
        </p:nvGrpSpPr>
        <p:grpSpPr>
          <a:xfrm>
            <a:off x="179392" y="2995882"/>
            <a:ext cx="11830166" cy="1382347"/>
            <a:chOff x="179393" y="3104711"/>
            <a:chExt cx="11830166" cy="1382347"/>
          </a:xfrm>
        </p:grpSpPr>
        <p:grpSp>
          <p:nvGrpSpPr>
            <p:cNvPr id="16" name="Group 15">
              <a:extLst>
                <a:ext uri="{FF2B5EF4-FFF2-40B4-BE49-F238E27FC236}">
                  <a16:creationId xmlns:a16="http://schemas.microsoft.com/office/drawing/2014/main" id="{9982E229-0C79-F540-8C64-5CB187B7FD46}"/>
                </a:ext>
              </a:extLst>
            </p:cNvPr>
            <p:cNvGrpSpPr/>
            <p:nvPr/>
          </p:nvGrpSpPr>
          <p:grpSpPr>
            <a:xfrm>
              <a:off x="179393" y="3104711"/>
              <a:ext cx="11830166" cy="1382347"/>
              <a:chOff x="476130" y="2904398"/>
              <a:chExt cx="11354037" cy="1382347"/>
            </a:xfrm>
          </p:grpSpPr>
          <p:sp>
            <p:nvSpPr>
              <p:cNvPr id="2" name="Object 1"/>
              <p:cNvSpPr/>
              <p:nvPr/>
            </p:nvSpPr>
            <p:spPr>
              <a:xfrm>
                <a:off x="476130" y="2904398"/>
                <a:ext cx="11354037" cy="1382347"/>
              </a:xfrm>
              <a:prstGeom prst="rect">
                <a:avLst/>
              </a:prstGeom>
              <a:noFill/>
              <a:ln w="38100">
                <a:solidFill>
                  <a:srgbClr val="C00000"/>
                </a:solidFill>
              </a:ln>
            </p:spPr>
            <p:style>
              <a:lnRef idx="0">
                <a:schemeClr val="accent2"/>
              </a:lnRef>
              <a:fillRef idx="3">
                <a:schemeClr val="accent2"/>
              </a:fillRef>
              <a:effectRef idx="3">
                <a:schemeClr val="accent2"/>
              </a:effectRef>
              <a:fontRef idx="minor">
                <a:schemeClr val="lt1"/>
              </a:fontRef>
            </p:style>
          </p:sp>
          <p:sp>
            <p:nvSpPr>
              <p:cNvPr id="12" name="Object 5">
                <a:extLst>
                  <a:ext uri="{FF2B5EF4-FFF2-40B4-BE49-F238E27FC236}">
                    <a16:creationId xmlns:a16="http://schemas.microsoft.com/office/drawing/2014/main" id="{02BC8D7F-6B3D-5C41-BE28-6C1A2F2AAF42}"/>
                  </a:ext>
                </a:extLst>
              </p:cNvPr>
              <p:cNvSpPr/>
              <p:nvPr/>
            </p:nvSpPr>
            <p:spPr>
              <a:xfrm>
                <a:off x="476130" y="3073336"/>
                <a:ext cx="11310133" cy="874796"/>
              </a:xfrm>
              <a:prstGeom prst="rect">
                <a:avLst/>
              </a:prstGeom>
              <a:noFill/>
            </p:spPr>
            <p:txBody>
              <a:bodyPr wrap="square" lIns="0" tIns="0" rIns="0" bIns="0" rtlCol="0" anchor="t"/>
              <a:lstStyle/>
              <a:p>
                <a:pPr algn="ctr">
                  <a:spcAft>
                    <a:spcPts val="600"/>
                  </a:spcAft>
                  <a:buNone/>
                </a:pPr>
                <a:r>
                  <a:rPr lang="en-US" sz="2600" b="1" dirty="0">
                    <a:latin typeface="+mj-lt"/>
                    <a:ea typeface="Source Sans Pro SemiBold" pitchFamily="34" charset="-122"/>
                    <a:cs typeface="Source Sans Pro SemiBold" pitchFamily="34" charset="-120"/>
                  </a:rPr>
                  <a:t>CAH patients were </a:t>
                </a:r>
                <a:r>
                  <a:rPr lang="en-US" sz="2600" b="1" u="sng" dirty="0">
                    <a:solidFill>
                      <a:srgbClr val="C00000"/>
                    </a:solidFill>
                    <a:latin typeface="+mj-lt"/>
                    <a:ea typeface="Source Sans Pro SemiBold" pitchFamily="34" charset="-122"/>
                    <a:cs typeface="Source Sans Pro SemiBold" pitchFamily="34" charset="-120"/>
                  </a:rPr>
                  <a:t>less likely</a:t>
                </a:r>
                <a:r>
                  <a:rPr lang="en-US" sz="2600" b="1" dirty="0">
                    <a:solidFill>
                      <a:srgbClr val="C00000"/>
                    </a:solidFill>
                    <a:latin typeface="+mj-lt"/>
                    <a:ea typeface="Source Sans Pro SemiBold" pitchFamily="34" charset="-122"/>
                    <a:cs typeface="Source Sans Pro SemiBold" pitchFamily="34" charset="-120"/>
                  </a:rPr>
                  <a:t> </a:t>
                </a:r>
                <a:r>
                  <a:rPr lang="en-US" sz="2600" b="1" dirty="0">
                    <a:latin typeface="+mj-lt"/>
                    <a:ea typeface="Source Sans Pro SemiBold" pitchFamily="34" charset="-122"/>
                    <a:cs typeface="Source Sans Pro SemiBold" pitchFamily="34" charset="-120"/>
                  </a:rPr>
                  <a:t>to experience 90-day </a:t>
                </a:r>
                <a:r>
                  <a:rPr lang="en-US" sz="2600" b="1" dirty="0">
                    <a:solidFill>
                      <a:srgbClr val="C00000"/>
                    </a:solidFill>
                    <a:latin typeface="+mj-lt"/>
                    <a:ea typeface="Source Sans Pro SemiBold" pitchFamily="34" charset="-122"/>
                    <a:cs typeface="Source Sans Pro SemiBold" pitchFamily="34" charset="-120"/>
                  </a:rPr>
                  <a:t>surgical complications </a:t>
                </a:r>
                <a:r>
                  <a:rPr lang="en-US" sz="2600" b="1" dirty="0">
                    <a:latin typeface="+mj-lt"/>
                    <a:ea typeface="Source Sans Pro SemiBold" pitchFamily="34" charset="-122"/>
                    <a:cs typeface="Source Sans Pro SemiBold" pitchFamily="34" charset="-120"/>
                  </a:rPr>
                  <a:t>than patients at non-CAHs</a:t>
                </a:r>
                <a:endParaRPr lang="en-US" b="1" dirty="0">
                  <a:latin typeface="+mj-lt"/>
                </a:endParaRPr>
              </a:p>
            </p:txBody>
          </p:sp>
        </p:grpSp>
        <p:sp>
          <p:nvSpPr>
            <p:cNvPr id="21" name="Object 6">
              <a:extLst>
                <a:ext uri="{FF2B5EF4-FFF2-40B4-BE49-F238E27FC236}">
                  <a16:creationId xmlns:a16="http://schemas.microsoft.com/office/drawing/2014/main" id="{16BF2953-E434-C44F-A6B1-E1167801708A}"/>
                </a:ext>
              </a:extLst>
            </p:cNvPr>
            <p:cNvSpPr/>
            <p:nvPr/>
          </p:nvSpPr>
          <p:spPr>
            <a:xfrm>
              <a:off x="587672" y="4148445"/>
              <a:ext cx="11013607" cy="261808"/>
            </a:xfrm>
            <a:prstGeom prst="rect">
              <a:avLst/>
            </a:prstGeom>
            <a:noFill/>
          </p:spPr>
          <p:txBody>
            <a:bodyPr wrap="square" lIns="0" tIns="0" rIns="0" bIns="0" rtlCol="0" anchor="t"/>
            <a:lstStyle/>
            <a:p>
              <a:pPr algn="ctr">
                <a:lnSpc>
                  <a:spcPts val="2244"/>
                </a:lnSpc>
                <a:spcAft>
                  <a:spcPts val="600"/>
                </a:spcAft>
                <a:buNone/>
              </a:pPr>
              <a:r>
                <a:rPr lang="en-US" sz="1800" i="1" dirty="0">
                  <a:solidFill>
                    <a:srgbClr val="000000">
                      <a:alpha val="60000"/>
                    </a:srgbClr>
                  </a:solidFill>
                  <a:ea typeface="Source Sans Pro" pitchFamily="34" charset="-122"/>
                  <a:cs typeface="Source Sans Pro" pitchFamily="34" charset="-120"/>
                </a:rPr>
                <a:t>MI (0.80, p&lt; 0.001), Sepsis (0.69, p&lt;0.001), Acute renal failure (0.65, p&lt;0.001), C. </a:t>
              </a:r>
              <a:r>
                <a:rPr lang="en-US" i="1" dirty="0">
                  <a:solidFill>
                    <a:srgbClr val="000000">
                      <a:alpha val="60000"/>
                    </a:srgbClr>
                  </a:solidFill>
                  <a:ea typeface="Source Sans Pro" pitchFamily="34" charset="-122"/>
                  <a:cs typeface="Source Sans Pro" pitchFamily="34" charset="-120"/>
                </a:rPr>
                <a:t>difficile (0.77, p&lt;0.001)</a:t>
              </a:r>
              <a:endParaRPr lang="en-US"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1644556"/>
            <a:ext cx="4485153" cy="4745121"/>
          </a:xfrm>
          <a:prstGeom prst="rect">
            <a:avLst/>
          </a:prstGeom>
          <a:solidFill>
            <a:srgbClr val="FFFFFF"/>
          </a:solidFill>
        </p:spPr>
      </p:sp>
      <p:pic>
        <p:nvPicPr>
          <p:cNvPr id="3" name="Object 2" descr="preencoded.png"/>
          <p:cNvPicPr>
            <a:picLocks noChangeAspect="1"/>
          </p:cNvPicPr>
          <p:nvPr/>
        </p:nvPicPr>
        <p:blipFill>
          <a:blip r:embed="rId3"/>
          <a:srcRect l="3132" t="-32829" r="5528" b="-32829"/>
          <a:stretch/>
        </p:blipFill>
        <p:spPr>
          <a:xfrm>
            <a:off x="219019" y="1035888"/>
            <a:ext cx="4927818" cy="5213444"/>
          </a:xfrm>
          <a:prstGeom prst="rect">
            <a:avLst/>
          </a:prstGeom>
        </p:spPr>
      </p:pic>
      <p:sp>
        <p:nvSpPr>
          <p:cNvPr id="4" name="Object 3"/>
          <p:cNvSpPr/>
          <p:nvPr/>
        </p:nvSpPr>
        <p:spPr>
          <a:xfrm>
            <a:off x="0" y="0"/>
            <a:ext cx="76181" cy="1263651"/>
          </a:xfrm>
          <a:prstGeom prst="rect">
            <a:avLst/>
          </a:prstGeom>
          <a:solidFill>
            <a:srgbClr val="BB0707"/>
          </a:solidFill>
        </p:spPr>
      </p:sp>
      <p:sp>
        <p:nvSpPr>
          <p:cNvPr id="5" name="Object 4"/>
          <p:cNvSpPr/>
          <p:nvPr/>
        </p:nvSpPr>
        <p:spPr>
          <a:xfrm>
            <a:off x="476131" y="401855"/>
            <a:ext cx="11617595" cy="385666"/>
          </a:xfrm>
          <a:prstGeom prst="rect">
            <a:avLst/>
          </a:prstGeom>
          <a:noFill/>
        </p:spPr>
        <p:txBody>
          <a:bodyPr wrap="square" lIns="0" tIns="0" rIns="0" bIns="0" rtlCol="0" anchor="t"/>
          <a:lstStyle/>
          <a:p>
            <a:pPr algn="l">
              <a:lnSpc>
                <a:spcPts val="3924"/>
              </a:lnSpc>
              <a:spcAft>
                <a:spcPts val="600"/>
              </a:spcAft>
              <a:buNone/>
            </a:pPr>
            <a:r>
              <a:rPr lang="en-US" sz="3800" b="1" dirty="0">
                <a:solidFill>
                  <a:srgbClr val="333333"/>
                </a:solidFill>
                <a:latin typeface="+mj-lt"/>
                <a:ea typeface="Source Sans Pro SemiBold" pitchFamily="34" charset="-122"/>
                <a:cs typeface="Source Sans Pro SemiBold" pitchFamily="34" charset="-120"/>
              </a:rPr>
              <a:t>An aging nation</a:t>
            </a:r>
            <a:endParaRPr lang="en-US" b="1" dirty="0">
              <a:latin typeface="+mj-lt"/>
            </a:endParaRPr>
          </a:p>
        </p:txBody>
      </p:sp>
      <p:grpSp>
        <p:nvGrpSpPr>
          <p:cNvPr id="10" name="Group 9">
            <a:extLst>
              <a:ext uri="{FF2B5EF4-FFF2-40B4-BE49-F238E27FC236}">
                <a16:creationId xmlns:a16="http://schemas.microsoft.com/office/drawing/2014/main" id="{5FB31A1A-FFC4-074F-881E-B95966656E69}"/>
              </a:ext>
            </a:extLst>
          </p:cNvPr>
          <p:cNvGrpSpPr/>
          <p:nvPr/>
        </p:nvGrpSpPr>
        <p:grpSpPr>
          <a:xfrm>
            <a:off x="5542163" y="2396418"/>
            <a:ext cx="6551562" cy="1246192"/>
            <a:chOff x="5542163" y="2396418"/>
            <a:chExt cx="6551562" cy="1246192"/>
          </a:xfrm>
        </p:grpSpPr>
        <p:sp>
          <p:nvSpPr>
            <p:cNvPr id="6" name="Object 5"/>
            <p:cNvSpPr/>
            <p:nvPr/>
          </p:nvSpPr>
          <p:spPr>
            <a:xfrm>
              <a:off x="5542163" y="2544134"/>
              <a:ext cx="133317" cy="133317"/>
            </a:xfrm>
            <a:prstGeom prst="ellipse">
              <a:avLst/>
            </a:prstGeom>
            <a:solidFill>
              <a:srgbClr val="BB0707"/>
            </a:solidFill>
          </p:spPr>
        </p:sp>
        <p:sp>
          <p:nvSpPr>
            <p:cNvPr id="7" name="Object 6"/>
            <p:cNvSpPr/>
            <p:nvPr/>
          </p:nvSpPr>
          <p:spPr>
            <a:xfrm>
              <a:off x="5876144" y="2396418"/>
              <a:ext cx="6217581" cy="1246192"/>
            </a:xfrm>
            <a:prstGeom prst="rect">
              <a:avLst/>
            </a:prstGeom>
            <a:noFill/>
          </p:spPr>
          <p:txBody>
            <a:bodyPr wrap="square" lIns="0" tIns="0" rIns="0" bIns="0" rtlCol="0" anchor="t"/>
            <a:lstStyle/>
            <a:p>
              <a:pPr algn="l">
                <a:spcAft>
                  <a:spcPts val="600"/>
                </a:spcAft>
                <a:buNone/>
              </a:pPr>
              <a:r>
                <a:rPr lang="en-US" sz="2600" dirty="0">
                  <a:ea typeface="Source Sans Pro SemiBold" pitchFamily="34" charset="-122"/>
                  <a:cs typeface="Source Sans Pro SemiBold" pitchFamily="34" charset="-120"/>
                </a:rPr>
                <a:t>With a growing elderly population, hip</a:t>
              </a:r>
              <a:br>
                <a:rPr lang="en-US" sz="2600" dirty="0">
                  <a:ea typeface="Source Sans Pro SemiBold" pitchFamily="34" charset="-122"/>
                  <a:cs typeface="Source Sans Pro SemiBold" pitchFamily="34" charset="-120"/>
                </a:rPr>
              </a:br>
              <a:r>
                <a:rPr lang="en-US" sz="2600" dirty="0">
                  <a:ea typeface="Source Sans Pro SemiBold" pitchFamily="34" charset="-122"/>
                  <a:cs typeface="Source Sans Pro SemiBold" pitchFamily="34" charset="-120"/>
                </a:rPr>
                <a:t>fractures remain a serious public health</a:t>
              </a:r>
              <a:br>
                <a:rPr lang="en-US" sz="2600" dirty="0">
                  <a:ea typeface="Source Sans Pro SemiBold" pitchFamily="34" charset="-122"/>
                  <a:cs typeface="Source Sans Pro SemiBold" pitchFamily="34" charset="-120"/>
                </a:rPr>
              </a:br>
              <a:r>
                <a:rPr lang="en-US" sz="2600" dirty="0">
                  <a:ea typeface="Source Sans Pro SemiBold" pitchFamily="34" charset="-122"/>
                  <a:cs typeface="Source Sans Pro SemiBold" pitchFamily="34" charset="-120"/>
                </a:rPr>
                <a:t>concern in the U.S.</a:t>
              </a:r>
              <a:endParaRPr lang="en-US" dirty="0"/>
            </a:p>
          </p:txBody>
        </p:sp>
      </p:grpSp>
      <p:grpSp>
        <p:nvGrpSpPr>
          <p:cNvPr id="12" name="Group 11">
            <a:extLst>
              <a:ext uri="{FF2B5EF4-FFF2-40B4-BE49-F238E27FC236}">
                <a16:creationId xmlns:a16="http://schemas.microsoft.com/office/drawing/2014/main" id="{49332652-6324-7743-9146-477214328B2D}"/>
              </a:ext>
            </a:extLst>
          </p:cNvPr>
          <p:cNvGrpSpPr/>
          <p:nvPr/>
        </p:nvGrpSpPr>
        <p:grpSpPr>
          <a:xfrm>
            <a:off x="5542163" y="4017116"/>
            <a:ext cx="6551562" cy="929638"/>
            <a:chOff x="5542163" y="3788035"/>
            <a:chExt cx="6551562" cy="929638"/>
          </a:xfrm>
        </p:grpSpPr>
        <p:sp>
          <p:nvSpPr>
            <p:cNvPr id="8" name="Object 7"/>
            <p:cNvSpPr/>
            <p:nvPr/>
          </p:nvSpPr>
          <p:spPr>
            <a:xfrm>
              <a:off x="5542163" y="3904656"/>
              <a:ext cx="133317" cy="133317"/>
            </a:xfrm>
            <a:prstGeom prst="ellipse">
              <a:avLst/>
            </a:prstGeom>
            <a:solidFill>
              <a:srgbClr val="BB0707"/>
            </a:solidFill>
          </p:spPr>
        </p:sp>
        <p:sp>
          <p:nvSpPr>
            <p:cNvPr id="9" name="Object 8"/>
            <p:cNvSpPr/>
            <p:nvPr/>
          </p:nvSpPr>
          <p:spPr>
            <a:xfrm>
              <a:off x="5876144" y="3788035"/>
              <a:ext cx="6217581" cy="929638"/>
            </a:xfrm>
            <a:prstGeom prst="rect">
              <a:avLst/>
            </a:prstGeom>
            <a:noFill/>
          </p:spPr>
          <p:txBody>
            <a:bodyPr wrap="square" lIns="0" tIns="0" rIns="0" bIns="0" rtlCol="0" anchor="t"/>
            <a:lstStyle/>
            <a:p>
              <a:pPr>
                <a:spcAft>
                  <a:spcPts val="600"/>
                </a:spcAft>
              </a:pPr>
              <a:r>
                <a:rPr lang="en-US" sz="2600" dirty="0">
                  <a:ea typeface="Source Sans Pro SemiBold" pitchFamily="34" charset="-122"/>
                  <a:cs typeface="Source Sans Pro SemiBold" pitchFamily="34" charset="-120"/>
                </a:rPr>
                <a:t>The </a:t>
              </a:r>
              <a:r>
                <a:rPr lang="en-US" sz="2600" b="1" dirty="0">
                  <a:solidFill>
                    <a:srgbClr val="C00000"/>
                  </a:solidFill>
                  <a:ea typeface="Source Sans Pro SemiBold" pitchFamily="34" charset="-122"/>
                  <a:cs typeface="Source Sans Pro SemiBold" pitchFamily="34" charset="-120"/>
                </a:rPr>
                <a:t>annual cost of</a:t>
              </a:r>
              <a:r>
                <a:rPr lang="en-US" sz="2600" dirty="0">
                  <a:ea typeface="Source Sans Pro SemiBold" pitchFamily="34" charset="-122"/>
                  <a:cs typeface="Source Sans Pro SemiBold" pitchFamily="34" charset="-120"/>
                </a:rPr>
                <a:t> hip fracture care in the U.S. is</a:t>
              </a:r>
              <a:r>
                <a:rPr lang="en-US" sz="2600" b="1" dirty="0">
                  <a:solidFill>
                    <a:srgbClr val="C00000"/>
                  </a:solidFill>
                  <a:ea typeface="Source Sans Pro SemiBold" pitchFamily="34" charset="-122"/>
                  <a:cs typeface="Source Sans Pro SemiBold" pitchFamily="34" charset="-120"/>
                </a:rPr>
                <a:t> $5.96 billion</a:t>
              </a:r>
              <a:endParaRPr lang="en-US" b="1" dirty="0">
                <a:solidFill>
                  <a:srgbClr val="C00000"/>
                </a:solidFill>
              </a:endParaRPr>
            </a:p>
          </p:txBody>
        </p:sp>
      </p:grpSp>
      <p:sp>
        <p:nvSpPr>
          <p:cNvPr id="11" name="Slide Number Placeholder 3">
            <a:extLst>
              <a:ext uri="{FF2B5EF4-FFF2-40B4-BE49-F238E27FC236}">
                <a16:creationId xmlns:a16="http://schemas.microsoft.com/office/drawing/2014/main" id="{69259614-031E-B841-9BE4-7E2A8D8BA152}"/>
              </a:ext>
            </a:extLst>
          </p:cNvPr>
          <p:cNvSpPr txBox="1">
            <a:spLocks/>
          </p:cNvSpPr>
          <p:nvPr/>
        </p:nvSpPr>
        <p:spPr>
          <a:xfrm>
            <a:off x="-281150" y="6570218"/>
            <a:ext cx="791809" cy="366183"/>
          </a:xfrm>
          <a:prstGeom prst="rect">
            <a:avLst/>
          </a:prstGeom>
        </p:spPr>
        <p:txBody>
          <a:bodyPr/>
          <a:lstStyle>
            <a:defPPr>
              <a:defRPr lang="en-US"/>
            </a:defPPr>
            <a:lvl1pPr marL="0" algn="r" defTabSz="914400" rtl="0" eaLnBrk="1" latinLnBrk="0" hangingPunct="1">
              <a:defRPr sz="11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93FB2-EC5E-684F-95B2-25F06CCD4945}" type="slidenum">
              <a:rPr kumimoji="0" lang="en-US" sz="1100" b="0" i="0" u="none" strike="noStrike" kern="1200" cap="none" spc="0" normalizeH="0" baseline="0" noProof="0" smtClean="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r>
              <a:rPr kumimoji="0" lang="en-US" sz="1100" b="0" i="0" u="none" strike="noStrike" kern="1200" cap="none" spc="0" normalizeH="0" baseline="0" noProof="0">
                <a:ln>
                  <a:noFill/>
                </a:ln>
                <a:solidFill>
                  <a:srgbClr val="BB0000"/>
                </a:solidFill>
                <a:effectLst/>
                <a:uLnTx/>
                <a:uFillTx/>
                <a:latin typeface="Arial"/>
                <a:ea typeface="+mn-ea"/>
                <a:cs typeface="+mn-cs"/>
              </a:rPr>
              <a:t>  |</a:t>
            </a:r>
            <a:endParaRPr kumimoji="0" lang="en-US" sz="1100" b="0" i="0" u="none" strike="noStrike" kern="1200" cap="none" spc="0" normalizeH="0" baseline="0" noProof="0" dirty="0">
              <a:ln>
                <a:noFill/>
              </a:ln>
              <a:solidFill>
                <a:srgbClr val="BB0000"/>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6 OSUWMC Template">
  <a:themeElements>
    <a:clrScheme name="OSUWMC Sept 2013">
      <a:dk1>
        <a:srgbClr val="000000"/>
      </a:dk1>
      <a:lt1>
        <a:srgbClr val="FFFFFF"/>
      </a:lt1>
      <a:dk2>
        <a:srgbClr val="666666"/>
      </a:dk2>
      <a:lt2>
        <a:srgbClr val="F2F2F2"/>
      </a:lt2>
      <a:accent1>
        <a:srgbClr val="BB0000"/>
      </a:accent1>
      <a:accent2>
        <a:srgbClr val="D25F15"/>
      </a:accent2>
      <a:accent3>
        <a:srgbClr val="7DA1C4"/>
      </a:accent3>
      <a:accent4>
        <a:srgbClr val="880063"/>
      </a:accent4>
      <a:accent5>
        <a:srgbClr val="999500"/>
      </a:accent5>
      <a:accent6>
        <a:srgbClr val="65513C"/>
      </a:accent6>
      <a:hlink>
        <a:srgbClr val="4B79A5"/>
      </a:hlink>
      <a:folHlink>
        <a:srgbClr val="A3A3A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3090</TotalTime>
  <Words>1901</Words>
  <Application>Microsoft Macintosh PowerPoint</Application>
  <PresentationFormat>Widescreen</PresentationFormat>
  <Paragraphs>263</Paragraphs>
  <Slides>25</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Wingdings</vt:lpstr>
      <vt:lpstr>Source Sans Pro SemiBold</vt:lpstr>
      <vt:lpstr>Source Sans Pro</vt:lpstr>
      <vt:lpstr>Times New Roman</vt:lpstr>
      <vt:lpstr>Calibri</vt:lpstr>
      <vt:lpstr>Office Theme</vt:lpstr>
      <vt:lpstr>2016 OSUWMC Template</vt:lpstr>
      <vt:lpstr>Living in a Socioeconomically Distressed Community is Associated with Adverse Outcomes Following Hip Fracture Surgery</vt:lpstr>
      <vt:lpstr>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Future directions</vt:lpstr>
      <vt:lpstr>Thank you</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Bonsu</dc:creator>
  <cp:lastModifiedBy>Janice Bonsu</cp:lastModifiedBy>
  <cp:revision>321</cp:revision>
  <dcterms:created xsi:type="dcterms:W3CDTF">2020-10-07T02:06:33Z</dcterms:created>
  <dcterms:modified xsi:type="dcterms:W3CDTF">2020-12-06T03:28:48Z</dcterms:modified>
</cp:coreProperties>
</file>